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1" r:id="rId4"/>
  </p:sldMasterIdLst>
  <p:notesMasterIdLst>
    <p:notesMasterId r:id="rId23"/>
  </p:notesMasterIdLst>
  <p:handoutMasterIdLst>
    <p:handoutMasterId r:id="rId24"/>
  </p:handoutMasterIdLst>
  <p:sldIdLst>
    <p:sldId id="258" r:id="rId5"/>
    <p:sldId id="261" r:id="rId6"/>
    <p:sldId id="267" r:id="rId7"/>
    <p:sldId id="256" r:id="rId8"/>
    <p:sldId id="276" r:id="rId9"/>
    <p:sldId id="277" r:id="rId10"/>
    <p:sldId id="278" r:id="rId11"/>
    <p:sldId id="264" r:id="rId12"/>
    <p:sldId id="268" r:id="rId13"/>
    <p:sldId id="270" r:id="rId14"/>
    <p:sldId id="271" r:id="rId15"/>
    <p:sldId id="272" r:id="rId16"/>
    <p:sldId id="269" r:id="rId17"/>
    <p:sldId id="273" r:id="rId18"/>
    <p:sldId id="274" r:id="rId19"/>
    <p:sldId id="279" r:id="rId20"/>
    <p:sldId id="275" r:id="rId21"/>
    <p:sldId id="266"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6E67"/>
    <a:srgbClr val="6E6259"/>
    <a:srgbClr val="C8102E"/>
    <a:srgbClr val="ACA39A"/>
    <a:srgbClr val="F1BE48"/>
    <a:srgbClr val="010000"/>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F07D6-F387-959B-569B-C44EE0D989D6}" v="156" dt="2024-09-05T14:45:52.072"/>
    <p1510:client id="{AF363ACC-A5A1-6529-55D1-6B2DC2B05F73}" v="110" dt="2024-09-05T13:52:58.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426" autoAdjust="0"/>
  </p:normalViewPr>
  <p:slideViewPr>
    <p:cSldViewPr>
      <p:cViewPr varScale="1">
        <p:scale>
          <a:sx n="113" d="100"/>
          <a:sy n="113" d="100"/>
        </p:scale>
        <p:origin x="8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9/5/2024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9/5/2024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A6D18E-8B09-B24B-9169-4FC527B8D84F}" type="slidenum">
              <a:rPr lang="en-US" smtClean="0"/>
              <a:pPr/>
              <a:t>1</a:t>
            </a:fld>
            <a:endParaRPr lang="en-US"/>
          </a:p>
        </p:txBody>
      </p:sp>
    </p:spTree>
    <p:extLst>
      <p:ext uri="{BB962C8B-B14F-4D97-AF65-F5344CB8AC3E}">
        <p14:creationId xmlns:p14="http://schemas.microsoft.com/office/powerpoint/2010/main" val="3692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C9D3-B8C1-46E7-99ED-37BB743D1302}" type="slidenum">
              <a:rPr lang="en-US" smtClean="0"/>
              <a:t>4</a:t>
            </a:fld>
            <a:endParaRPr lang="en-US"/>
          </a:p>
        </p:txBody>
      </p:sp>
    </p:spTree>
    <p:extLst>
      <p:ext uri="{BB962C8B-B14F-4D97-AF65-F5344CB8AC3E}">
        <p14:creationId xmlns:p14="http://schemas.microsoft.com/office/powerpoint/2010/main" val="27228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A6D18E-8B09-B24B-9169-4FC527B8D84F}" type="slidenum">
              <a:rPr lang="en-US" smtClean="0"/>
              <a:pPr/>
              <a:t>15</a:t>
            </a:fld>
            <a:endParaRPr lang="en-US"/>
          </a:p>
        </p:txBody>
      </p:sp>
    </p:spTree>
    <p:extLst>
      <p:ext uri="{BB962C8B-B14F-4D97-AF65-F5344CB8AC3E}">
        <p14:creationId xmlns:p14="http://schemas.microsoft.com/office/powerpoint/2010/main" val="2248892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16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8" name="Picture 7" descr="ISU LEFT white.eps"/>
          <p:cNvPicPr>
            <a:picLocks noChangeAspect="1"/>
          </p:cNvPicPr>
          <p:nvPr userDrawn="1"/>
        </p:nvPicPr>
        <p:blipFill>
          <a:blip r:embed="rId2"/>
          <a:srcRect b="38235"/>
          <a:stretch>
            <a:fillRect/>
          </a:stretch>
        </p:blipFill>
        <p:spPr bwMode="auto">
          <a:xfrm>
            <a:off x="381000" y="6503215"/>
            <a:ext cx="2396490" cy="197359"/>
          </a:xfrm>
          <a:prstGeom prst="rect">
            <a:avLst/>
          </a:prstGeom>
          <a:noFill/>
          <a:ln w="9525">
            <a:noFill/>
            <a:miter lim="800000"/>
            <a:headEnd/>
            <a:tailEnd/>
          </a:ln>
        </p:spPr>
      </p:pic>
      <p:sp>
        <p:nvSpPr>
          <p:cNvPr id="10" name="Rectangle 8"/>
          <p:cNvSpPr>
            <a:spLocks noChangeArrowheads="1"/>
          </p:cNvSpPr>
          <p:nvPr userDrawn="1"/>
        </p:nvSpPr>
        <p:spPr bwMode="auto">
          <a:xfrm>
            <a:off x="0" y="6348431"/>
            <a:ext cx="9144000" cy="509569"/>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pic>
        <p:nvPicPr>
          <p:cNvPr id="13" name="Picture 12" descr="ISU LEFT white.eps"/>
          <p:cNvPicPr>
            <a:picLocks noChangeAspect="1"/>
          </p:cNvPicPr>
          <p:nvPr userDrawn="1"/>
        </p:nvPicPr>
        <p:blipFill>
          <a:blip r:embed="rId2"/>
          <a:srcRect b="38235"/>
          <a:stretch>
            <a:fillRect/>
          </a:stretch>
        </p:blipFill>
        <p:spPr bwMode="auto">
          <a:xfrm>
            <a:off x="381000" y="6503215"/>
            <a:ext cx="2396490" cy="197359"/>
          </a:xfrm>
          <a:prstGeom prst="rect">
            <a:avLst/>
          </a:prstGeom>
          <a:noFill/>
          <a:ln w="9525">
            <a:noFill/>
            <a:miter lim="800000"/>
            <a:headEnd/>
            <a:tailEnd/>
          </a:ln>
        </p:spPr>
      </p:pic>
      <p:sp>
        <p:nvSpPr>
          <p:cNvPr id="16" name="Text Placeholder 4"/>
          <p:cNvSpPr txBox="1">
            <a:spLocks/>
          </p:cNvSpPr>
          <p:nvPr userDrawn="1"/>
        </p:nvSpPr>
        <p:spPr>
          <a:xfrm>
            <a:off x="4648200" y="6469856"/>
            <a:ext cx="4191000"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eaLnBrk="1" hangingPunct="1"/>
            <a:r>
              <a:rPr lang="en-US" sz="1200" kern="0" dirty="0">
                <a:latin typeface="Univers 75 Black" charset="0"/>
                <a:ea typeface="Univers 75 Black" charset="0"/>
                <a:cs typeface="Univers 75 Black" charset="0"/>
              </a:rPr>
              <a:t>Professional &amp; Scientific Council</a:t>
            </a:r>
          </a:p>
        </p:txBody>
      </p:sp>
    </p:spTree>
    <p:extLst>
      <p:ext uri="{BB962C8B-B14F-4D97-AF65-F5344CB8AC3E}">
        <p14:creationId xmlns:p14="http://schemas.microsoft.com/office/powerpoint/2010/main" val="184492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1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88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FCFBD-560A-9E42-B066-06EB77B78FAE}"/>
              </a:ext>
            </a:extLst>
          </p:cNvPr>
          <p:cNvPicPr>
            <a:picLocks noChangeAspect="1"/>
          </p:cNvPicPr>
          <p:nvPr userDrawn="1"/>
        </p:nvPicPr>
        <p:blipFill rotWithShape="1">
          <a:blip r:embed="rId2"/>
          <a:srcRect l="-623" t="9331" r="25525" b="2211"/>
          <a:stretch/>
        </p:blipFill>
        <p:spPr>
          <a:xfrm>
            <a:off x="3321844" y="0"/>
            <a:ext cx="5822156" cy="6858000"/>
          </a:xfrm>
          <a:prstGeom prst="rect">
            <a:avLst/>
          </a:prstGeom>
        </p:spPr>
      </p:pic>
      <p:sp>
        <p:nvSpPr>
          <p:cNvPr id="13" name="Rectangle 12">
            <a:extLst>
              <a:ext uri="{FF2B5EF4-FFF2-40B4-BE49-F238E27FC236}">
                <a16:creationId xmlns:a16="http://schemas.microsoft.com/office/drawing/2014/main" id="{A1076C7B-F17B-A74F-8261-33D691D4E3CC}"/>
              </a:ext>
            </a:extLst>
          </p:cNvPr>
          <p:cNvSpPr/>
          <p:nvPr userDrawn="1"/>
        </p:nvSpPr>
        <p:spPr>
          <a:xfrm>
            <a:off x="0" y="0"/>
            <a:ext cx="1765426" cy="6858000"/>
          </a:xfrm>
          <a:prstGeom prst="rect">
            <a:avLst/>
          </a:prstGeom>
          <a:solidFill>
            <a:srgbClr val="AF1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Parallelogram 6">
            <a:extLst>
              <a:ext uri="{FF2B5EF4-FFF2-40B4-BE49-F238E27FC236}">
                <a16:creationId xmlns:a16="http://schemas.microsoft.com/office/drawing/2014/main" id="{21F36471-D43A-5545-9660-EC5D7BD1E24A}"/>
              </a:ext>
            </a:extLst>
          </p:cNvPr>
          <p:cNvSpPr/>
          <p:nvPr userDrawn="1"/>
        </p:nvSpPr>
        <p:spPr>
          <a:xfrm flipH="1">
            <a:off x="0" y="0"/>
            <a:ext cx="6321582" cy="6858000"/>
          </a:xfrm>
          <a:prstGeom prst="parallelogram">
            <a:avLst/>
          </a:prstGeom>
          <a:solidFill>
            <a:srgbClr val="AF1F25"/>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4BD7C26-597B-3748-AE3E-CC4A6DC24A6A}"/>
              </a:ext>
            </a:extLst>
          </p:cNvPr>
          <p:cNvSpPr>
            <a:spLocks noGrp="1"/>
          </p:cNvSpPr>
          <p:nvPr>
            <p:ph type="ctrTitle" hasCustomPrompt="1"/>
          </p:nvPr>
        </p:nvSpPr>
        <p:spPr>
          <a:xfrm>
            <a:off x="347695" y="1066007"/>
            <a:ext cx="4892548" cy="2387600"/>
          </a:xfrm>
        </p:spPr>
        <p:txBody>
          <a:bodyPr anchor="b"/>
          <a:lstStyle>
            <a:lvl1pPr algn="l">
              <a:defRPr sz="4500" spc="-113">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258732D-1092-6042-95B1-2AFFFA28B3F3}"/>
              </a:ext>
            </a:extLst>
          </p:cNvPr>
          <p:cNvSpPr>
            <a:spLocks noGrp="1"/>
          </p:cNvSpPr>
          <p:nvPr>
            <p:ph type="subTitle" idx="1"/>
          </p:nvPr>
        </p:nvSpPr>
        <p:spPr>
          <a:xfrm>
            <a:off x="347695" y="3590132"/>
            <a:ext cx="5144632" cy="1655762"/>
          </a:xfrm>
        </p:spPr>
        <p:txBody>
          <a:bodyPr>
            <a:noAutofit/>
          </a:bodyPr>
          <a:lstStyle>
            <a:lvl1pPr marL="0" indent="0" algn="l">
              <a:buNone/>
              <a:defRPr sz="2100">
                <a:solidFill>
                  <a:srgbClr val="F1BE48"/>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CDA232AA-6356-9945-9B1D-A7E3ADC881F4}"/>
              </a:ext>
            </a:extLst>
          </p:cNvPr>
          <p:cNvPicPr>
            <a:picLocks noChangeAspect="1"/>
          </p:cNvPicPr>
          <p:nvPr userDrawn="1"/>
        </p:nvPicPr>
        <p:blipFill>
          <a:blip r:embed="rId3"/>
          <a:srcRect/>
          <a:stretch/>
        </p:blipFill>
        <p:spPr>
          <a:xfrm>
            <a:off x="0" y="6406444"/>
            <a:ext cx="3209925" cy="457200"/>
          </a:xfrm>
          <a:prstGeom prst="rect">
            <a:avLst/>
          </a:prstGeom>
        </p:spPr>
      </p:pic>
    </p:spTree>
    <p:extLst>
      <p:ext uri="{BB962C8B-B14F-4D97-AF65-F5344CB8AC3E}">
        <p14:creationId xmlns:p14="http://schemas.microsoft.com/office/powerpoint/2010/main" val="279144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B54E-AEAB-904D-B539-76BD0A63F1CC}"/>
              </a:ext>
            </a:extLst>
          </p:cNvPr>
          <p:cNvSpPr>
            <a:spLocks noGrp="1"/>
          </p:cNvSpPr>
          <p:nvPr>
            <p:ph type="title"/>
          </p:nvPr>
        </p:nvSpPr>
        <p:spPr>
          <a:xfrm>
            <a:off x="352838" y="365126"/>
            <a:ext cx="8567531" cy="915035"/>
          </a:xfrm>
        </p:spPr>
        <p:txBody>
          <a:bodyPr>
            <a:noAutofit/>
          </a:bodyPr>
          <a:lstStyle>
            <a:lvl1pPr>
              <a:defRPr sz="3000" spc="0">
                <a:solidFill>
                  <a:srgbClr val="AF1F2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638850E-1E0C-A04A-B143-7E9C87A488D8}"/>
              </a:ext>
            </a:extLst>
          </p:cNvPr>
          <p:cNvSpPr>
            <a:spLocks noGrp="1"/>
          </p:cNvSpPr>
          <p:nvPr>
            <p:ph sz="half" idx="1" hasCustomPrompt="1"/>
          </p:nvPr>
        </p:nvSpPr>
        <p:spPr>
          <a:xfrm>
            <a:off x="352838" y="1424609"/>
            <a:ext cx="4114801" cy="4752354"/>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B186F548-022E-094C-8190-A45D4CC7D699}"/>
              </a:ext>
            </a:extLst>
          </p:cNvPr>
          <p:cNvSpPr>
            <a:spLocks noGrp="1"/>
          </p:cNvSpPr>
          <p:nvPr>
            <p:ph sz="half" idx="2" hasCustomPrompt="1"/>
          </p:nvPr>
        </p:nvSpPr>
        <p:spPr>
          <a:xfrm>
            <a:off x="4805568" y="1424609"/>
            <a:ext cx="4114801" cy="4752354"/>
          </a:xfrm>
        </p:spPr>
        <p:txBody>
          <a:bodyPr/>
          <a:lstStyle/>
          <a:p>
            <a:pPr lvl="0"/>
            <a:r>
              <a:rPr lang="en-US" dirty="0"/>
              <a:t>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B125BCFD-1C52-BF48-83EB-B1C36517E421}"/>
              </a:ext>
            </a:extLst>
          </p:cNvPr>
          <p:cNvPicPr>
            <a:picLocks noChangeAspect="1"/>
          </p:cNvPicPr>
          <p:nvPr userDrawn="1"/>
        </p:nvPicPr>
        <p:blipFill>
          <a:blip r:embed="rId2"/>
          <a:srcRect/>
          <a:stretch/>
        </p:blipFill>
        <p:spPr>
          <a:xfrm>
            <a:off x="0" y="6406444"/>
            <a:ext cx="9144000" cy="457200"/>
          </a:xfrm>
          <a:prstGeom prst="rect">
            <a:avLst/>
          </a:prstGeom>
        </p:spPr>
      </p:pic>
    </p:spTree>
    <p:extLst>
      <p:ext uri="{BB962C8B-B14F-4D97-AF65-F5344CB8AC3E}">
        <p14:creationId xmlns:p14="http://schemas.microsoft.com/office/powerpoint/2010/main" val="181388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1D79-D9B4-2544-9A96-ACBD02AD1442}"/>
              </a:ext>
            </a:extLst>
          </p:cNvPr>
          <p:cNvSpPr>
            <a:spLocks noGrp="1"/>
          </p:cNvSpPr>
          <p:nvPr>
            <p:ph type="title"/>
          </p:nvPr>
        </p:nvSpPr>
        <p:spPr>
          <a:xfrm>
            <a:off x="342900" y="365126"/>
            <a:ext cx="8438323" cy="913710"/>
          </a:xfrm>
        </p:spPr>
        <p:txBody>
          <a:bodyPr>
            <a:noAutofit/>
          </a:bodyPr>
          <a:lstStyle>
            <a:lvl1pPr>
              <a:defRPr sz="3000" spc="0">
                <a:solidFill>
                  <a:srgbClr val="AF1F2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C60329-0E20-D746-B2DF-F37D49DE21DE}"/>
              </a:ext>
            </a:extLst>
          </p:cNvPr>
          <p:cNvSpPr>
            <a:spLocks noGrp="1"/>
          </p:cNvSpPr>
          <p:nvPr>
            <p:ph type="body" idx="1"/>
          </p:nvPr>
        </p:nvSpPr>
        <p:spPr>
          <a:xfrm>
            <a:off x="342900" y="1369737"/>
            <a:ext cx="4155282" cy="823912"/>
          </a:xfrm>
        </p:spPr>
        <p:txBody>
          <a:bodyPr anchor="b"/>
          <a:lstStyle>
            <a:lvl1pPr marL="0" indent="0">
              <a:buNone/>
              <a:defRPr sz="1800" b="1">
                <a:solidFill>
                  <a:srgbClr val="AF1F2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82FFEE9-6DEE-B64B-9DFD-A48C8ACBDDDB}"/>
              </a:ext>
            </a:extLst>
          </p:cNvPr>
          <p:cNvSpPr>
            <a:spLocks noGrp="1"/>
          </p:cNvSpPr>
          <p:nvPr>
            <p:ph sz="half" idx="2" hasCustomPrompt="1"/>
          </p:nvPr>
        </p:nvSpPr>
        <p:spPr>
          <a:xfrm>
            <a:off x="342900" y="2193648"/>
            <a:ext cx="4155282" cy="3882473"/>
          </a:xfrm>
        </p:spPr>
        <p:txBody>
          <a:bodyPr/>
          <a:lstStyle/>
          <a:p>
            <a:pPr lvl="0"/>
            <a:r>
              <a:rPr lang="en-US" dirty="0"/>
              <a:t>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E4F5627E-EE23-A64A-A9B0-4E6DCE847418}"/>
              </a:ext>
            </a:extLst>
          </p:cNvPr>
          <p:cNvSpPr>
            <a:spLocks noGrp="1"/>
          </p:cNvSpPr>
          <p:nvPr>
            <p:ph type="body" sz="quarter" idx="3"/>
          </p:nvPr>
        </p:nvSpPr>
        <p:spPr>
          <a:xfrm>
            <a:off x="4629150" y="1369737"/>
            <a:ext cx="4152072" cy="823912"/>
          </a:xfrm>
        </p:spPr>
        <p:txBody>
          <a:bodyPr anchor="b"/>
          <a:lstStyle>
            <a:lvl1pPr marL="0" indent="0">
              <a:buNone/>
              <a:defRPr sz="1800" b="1">
                <a:solidFill>
                  <a:srgbClr val="AF1F2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77ED9A4-5117-6F4B-9BA9-CB5C02918B90}"/>
              </a:ext>
            </a:extLst>
          </p:cNvPr>
          <p:cNvSpPr>
            <a:spLocks noGrp="1"/>
          </p:cNvSpPr>
          <p:nvPr>
            <p:ph sz="quarter" idx="4" hasCustomPrompt="1"/>
          </p:nvPr>
        </p:nvSpPr>
        <p:spPr>
          <a:xfrm>
            <a:off x="4629150" y="2193648"/>
            <a:ext cx="4152072" cy="3882473"/>
          </a:xfrm>
        </p:spPr>
        <p:txBody>
          <a:bodyPr/>
          <a:lstStyle/>
          <a:p>
            <a:pPr lvl="0"/>
            <a:r>
              <a:rPr lang="en-US" dirty="0"/>
              <a:t>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420CB8E8-F8A8-A34C-819D-C89D3C7021D3}"/>
              </a:ext>
            </a:extLst>
          </p:cNvPr>
          <p:cNvPicPr>
            <a:picLocks noChangeAspect="1"/>
          </p:cNvPicPr>
          <p:nvPr userDrawn="1"/>
        </p:nvPicPr>
        <p:blipFill>
          <a:blip r:embed="rId2"/>
          <a:srcRect/>
          <a:stretch/>
        </p:blipFill>
        <p:spPr>
          <a:xfrm>
            <a:off x="0" y="6406444"/>
            <a:ext cx="9144000" cy="457200"/>
          </a:xfrm>
          <a:prstGeom prst="rect">
            <a:avLst/>
          </a:prstGeom>
        </p:spPr>
      </p:pic>
    </p:spTree>
    <p:extLst>
      <p:ext uri="{BB962C8B-B14F-4D97-AF65-F5344CB8AC3E}">
        <p14:creationId xmlns:p14="http://schemas.microsoft.com/office/powerpoint/2010/main" val="2361485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309C63-A12F-054C-B0BE-FCE788506954}"/>
              </a:ext>
            </a:extLst>
          </p:cNvPr>
          <p:cNvPicPr>
            <a:picLocks noChangeAspect="1"/>
          </p:cNvPicPr>
          <p:nvPr userDrawn="1"/>
        </p:nvPicPr>
        <p:blipFill rotWithShape="1">
          <a:blip r:embed="rId2"/>
          <a:srcRect l="-623" t="9331" r="25525" b="2211"/>
          <a:stretch/>
        </p:blipFill>
        <p:spPr>
          <a:xfrm>
            <a:off x="3321844" y="0"/>
            <a:ext cx="5822156" cy="6858000"/>
          </a:xfrm>
          <a:prstGeom prst="rect">
            <a:avLst/>
          </a:prstGeom>
        </p:spPr>
      </p:pic>
      <p:sp>
        <p:nvSpPr>
          <p:cNvPr id="6" name="Rectangle 5">
            <a:extLst>
              <a:ext uri="{FF2B5EF4-FFF2-40B4-BE49-F238E27FC236}">
                <a16:creationId xmlns:a16="http://schemas.microsoft.com/office/drawing/2014/main" id="{B4923F6B-6F33-E947-A6D3-2442399EB3D9}"/>
              </a:ext>
            </a:extLst>
          </p:cNvPr>
          <p:cNvSpPr/>
          <p:nvPr userDrawn="1"/>
        </p:nvSpPr>
        <p:spPr>
          <a:xfrm>
            <a:off x="0" y="0"/>
            <a:ext cx="176542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7" name="Parallelogram 6">
            <a:extLst>
              <a:ext uri="{FF2B5EF4-FFF2-40B4-BE49-F238E27FC236}">
                <a16:creationId xmlns:a16="http://schemas.microsoft.com/office/drawing/2014/main" id="{D2E63B6A-C333-474E-8906-DC3C213FB6B8}"/>
              </a:ext>
            </a:extLst>
          </p:cNvPr>
          <p:cNvSpPr/>
          <p:nvPr userDrawn="1"/>
        </p:nvSpPr>
        <p:spPr>
          <a:xfrm flipH="1">
            <a:off x="0" y="0"/>
            <a:ext cx="6321582" cy="6858000"/>
          </a:xfrm>
          <a:prstGeom prst="parallelogram">
            <a:avLst/>
          </a:prstGeom>
          <a:solidFill>
            <a:schemeClr val="bg1"/>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 name="Title 1">
            <a:extLst>
              <a:ext uri="{FF2B5EF4-FFF2-40B4-BE49-F238E27FC236}">
                <a16:creationId xmlns:a16="http://schemas.microsoft.com/office/drawing/2014/main" id="{245C1C4B-02C7-984E-A4E9-256B5F7356DB}"/>
              </a:ext>
            </a:extLst>
          </p:cNvPr>
          <p:cNvSpPr>
            <a:spLocks noGrp="1"/>
          </p:cNvSpPr>
          <p:nvPr>
            <p:ph type="title"/>
          </p:nvPr>
        </p:nvSpPr>
        <p:spPr>
          <a:xfrm>
            <a:off x="349196" y="365126"/>
            <a:ext cx="4629150" cy="915035"/>
          </a:xfrm>
        </p:spPr>
        <p:txBody>
          <a:bodyPr>
            <a:noAutofit/>
          </a:bodyPr>
          <a:lstStyle>
            <a:lvl1pPr>
              <a:defRPr sz="3000" spc="0">
                <a:solidFill>
                  <a:srgbClr val="AF1F25"/>
                </a:solidFill>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49A85970-1958-8844-852E-92CC3D275DFA}"/>
              </a:ext>
            </a:extLst>
          </p:cNvPr>
          <p:cNvSpPr>
            <a:spLocks noGrp="1"/>
          </p:cNvSpPr>
          <p:nvPr>
            <p:ph sz="half" idx="1" hasCustomPrompt="1"/>
          </p:nvPr>
        </p:nvSpPr>
        <p:spPr>
          <a:xfrm>
            <a:off x="349196" y="1422401"/>
            <a:ext cx="4923513" cy="4754563"/>
          </a:xfrm>
        </p:spPr>
        <p:txBody>
          <a:bodyPr/>
          <a:lstStyle>
            <a:lvl1pPr marL="345281" indent="-345281">
              <a:tabLst/>
              <a:defRPr>
                <a:solidFill>
                  <a:schemeClr val="tx1"/>
                </a:solidFill>
              </a:defRPr>
            </a:lvl1pPr>
            <a:lvl2pPr marL="606029" indent="-263129">
              <a:tabLst/>
              <a:defRPr>
                <a:solidFill>
                  <a:schemeClr val="tx1"/>
                </a:solidFill>
              </a:defRPr>
            </a:lvl2pPr>
            <a:lvl3pPr marL="945356" indent="-259556">
              <a:tabLst/>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pic>
        <p:nvPicPr>
          <p:cNvPr id="13" name="Picture 12">
            <a:extLst>
              <a:ext uri="{FF2B5EF4-FFF2-40B4-BE49-F238E27FC236}">
                <a16:creationId xmlns:a16="http://schemas.microsoft.com/office/drawing/2014/main" id="{3B8E0DA5-25B9-CA40-B1EE-16E44EECCBAF}"/>
              </a:ext>
            </a:extLst>
          </p:cNvPr>
          <p:cNvPicPr>
            <a:picLocks noChangeAspect="1"/>
          </p:cNvPicPr>
          <p:nvPr userDrawn="1"/>
        </p:nvPicPr>
        <p:blipFill>
          <a:blip r:embed="rId3"/>
          <a:stretch>
            <a:fillRect/>
          </a:stretch>
        </p:blipFill>
        <p:spPr>
          <a:xfrm>
            <a:off x="0" y="6406444"/>
            <a:ext cx="1424354" cy="457200"/>
          </a:xfrm>
          <a:prstGeom prst="rect">
            <a:avLst/>
          </a:prstGeom>
        </p:spPr>
      </p:pic>
    </p:spTree>
    <p:extLst>
      <p:ext uri="{BB962C8B-B14F-4D97-AF65-F5344CB8AC3E}">
        <p14:creationId xmlns:p14="http://schemas.microsoft.com/office/powerpoint/2010/main" val="233224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904C-ED73-8849-B236-602E14CFDE76}"/>
              </a:ext>
            </a:extLst>
          </p:cNvPr>
          <p:cNvSpPr>
            <a:spLocks noGrp="1"/>
          </p:cNvSpPr>
          <p:nvPr>
            <p:ph type="title"/>
          </p:nvPr>
        </p:nvSpPr>
        <p:spPr>
          <a:xfrm>
            <a:off x="352838" y="365126"/>
            <a:ext cx="8567531" cy="915035"/>
          </a:xfrm>
        </p:spPr>
        <p:txBody>
          <a:bodyPr>
            <a:noAutofit/>
          </a:bodyPr>
          <a:lstStyle>
            <a:lvl1pPr>
              <a:defRPr sz="3000" spc="0">
                <a:solidFill>
                  <a:srgbClr val="AF1F2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A160AD-BDDD-2841-9A78-9D654C875C49}"/>
              </a:ext>
            </a:extLst>
          </p:cNvPr>
          <p:cNvSpPr>
            <a:spLocks noGrp="1"/>
          </p:cNvSpPr>
          <p:nvPr>
            <p:ph idx="1" hasCustomPrompt="1"/>
          </p:nvPr>
        </p:nvSpPr>
        <p:spPr>
          <a:xfrm>
            <a:off x="352838" y="1422401"/>
            <a:ext cx="8567531" cy="4754563"/>
          </a:xfrm>
        </p:spPr>
        <p:txBody>
          <a:bodyPr/>
          <a:lstStyle>
            <a:lvl1pPr marL="342900" indent="-342900">
              <a:buFont typeface="Arial" panose="020B0604020202020204" pitchFamily="34" charset="0"/>
              <a:buChar char="•"/>
              <a:defRPr/>
            </a:lvl1pPr>
            <a:lvl2pPr marL="600075" indent="-257175">
              <a:buFont typeface="Arial" panose="020B0604020202020204" pitchFamily="34" charset="0"/>
              <a:buChar char="•"/>
              <a:defRPr/>
            </a:lvl2pPr>
            <a:lvl3pPr marL="942975" indent="-257175">
              <a:buFont typeface="Arial" panose="020B0604020202020204" pitchFamily="34" charset="0"/>
              <a:buChar char="•"/>
              <a:defRPr/>
            </a:lvl3pPr>
            <a:lvl4pPr marL="1243013" indent="-214313">
              <a:buFont typeface="Arial" panose="020B0604020202020204" pitchFamily="34" charset="0"/>
              <a:buChar char="•"/>
              <a:defRPr/>
            </a:lvl4pPr>
            <a:lvl5pPr marL="1585913" indent="-214313">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4AFBFE5D-E11B-CE4A-8354-6DF1BDC7C0AC}"/>
              </a:ext>
            </a:extLst>
          </p:cNvPr>
          <p:cNvPicPr>
            <a:picLocks noChangeAspect="1"/>
          </p:cNvPicPr>
          <p:nvPr userDrawn="1"/>
        </p:nvPicPr>
        <p:blipFill>
          <a:blip r:embed="rId2"/>
          <a:srcRect/>
          <a:stretch/>
        </p:blipFill>
        <p:spPr>
          <a:xfrm>
            <a:off x="0" y="6406444"/>
            <a:ext cx="9144000" cy="457200"/>
          </a:xfrm>
          <a:prstGeom prst="rect">
            <a:avLst/>
          </a:prstGeom>
        </p:spPr>
      </p:pic>
    </p:spTree>
    <p:extLst>
      <p:ext uri="{BB962C8B-B14F-4D97-AF65-F5344CB8AC3E}">
        <p14:creationId xmlns:p14="http://schemas.microsoft.com/office/powerpoint/2010/main" val="219938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0" y="6348431"/>
            <a:ext cx="9144000" cy="509569"/>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pic>
        <p:nvPicPr>
          <p:cNvPr id="8" name="Picture 7" descr="ISU LEFT white.eps"/>
          <p:cNvPicPr>
            <a:picLocks noChangeAspect="1"/>
          </p:cNvPicPr>
          <p:nvPr userDrawn="1"/>
        </p:nvPicPr>
        <p:blipFill>
          <a:blip r:embed="rId11"/>
          <a:srcRect b="38235"/>
          <a:stretch>
            <a:fillRect/>
          </a:stretch>
        </p:blipFill>
        <p:spPr bwMode="auto">
          <a:xfrm>
            <a:off x="381000" y="6503215"/>
            <a:ext cx="2396490" cy="197359"/>
          </a:xfrm>
          <a:prstGeom prst="rect">
            <a:avLst/>
          </a:prstGeom>
          <a:noFill/>
          <a:ln w="9525">
            <a:noFill/>
            <a:miter lim="800000"/>
            <a:headEnd/>
            <a:tailEnd/>
          </a:ln>
        </p:spPr>
      </p:pic>
      <p:sp>
        <p:nvSpPr>
          <p:cNvPr id="9" name="Text Placeholder 4"/>
          <p:cNvSpPr txBox="1">
            <a:spLocks/>
          </p:cNvSpPr>
          <p:nvPr userDrawn="1"/>
        </p:nvSpPr>
        <p:spPr>
          <a:xfrm>
            <a:off x="4648200" y="6469856"/>
            <a:ext cx="4191000"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eaLnBrk="1" hangingPunct="1"/>
            <a:r>
              <a:rPr lang="en-US" sz="1200" kern="0" dirty="0">
                <a:latin typeface="Univers 75 Black" charset="0"/>
                <a:ea typeface="Univers 75 Black" charset="0"/>
                <a:cs typeface="Univers 75 Black" charset="0"/>
              </a:rPr>
              <a:t>Professional &amp; Scientific Council</a:t>
            </a:r>
          </a:p>
        </p:txBody>
      </p:sp>
    </p:spTree>
    <p:extLst>
      <p:ext uri="{BB962C8B-B14F-4D97-AF65-F5344CB8AC3E}">
        <p14:creationId xmlns:p14="http://schemas.microsoft.com/office/powerpoint/2010/main" val="340084200"/>
      </p:ext>
    </p:extLst>
  </p:cSld>
  <p:clrMap bg1="lt1" tx1="dk1" bg2="lt2" tx2="dk2" accent1="accent1" accent2="accent2" accent3="accent3" accent4="accent4" accent5="accent5" accent6="accent6" hlink="hlink" folHlink="folHlink"/>
  <p:sldLayoutIdLst>
    <p:sldLayoutId id="2147483652" r:id="rId1"/>
    <p:sldLayoutId id="2147483663" r:id="rId2"/>
    <p:sldLayoutId id="2147483665" r:id="rId3"/>
    <p:sldLayoutId id="2147483670" r:id="rId4"/>
    <p:sldLayoutId id="2147483671" r:id="rId5"/>
    <p:sldLayoutId id="2147483672" r:id="rId6"/>
    <p:sldLayoutId id="2147483673" r:id="rId7"/>
    <p:sldLayoutId id="2147483674" r:id="rId8"/>
    <p:sldLayoutId id="214748367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iastate.qualtrics.com/jfe/form/SV_1QYnerqLKQpYpf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iastate.qualtrics.com/jfe/form/SV_esvTkNZd809ISwe"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myworkday.com/isu/learning/course/cab765573be11001584783b502380000?type=9882927d138b100019b6a2df1a46018b"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5904" r="5535"/>
          <a:stretch/>
        </p:blipFill>
        <p:spPr>
          <a:xfrm>
            <a:off x="9525" y="-454896"/>
            <a:ext cx="9144000" cy="6883400"/>
          </a:xfrm>
          <a:prstGeom prst="rect">
            <a:avLst/>
          </a:prstGeom>
        </p:spPr>
      </p:pic>
      <p:sp>
        <p:nvSpPr>
          <p:cNvPr id="6" name="Rectangle 5"/>
          <p:cNvSpPr/>
          <p:nvPr/>
        </p:nvSpPr>
        <p:spPr bwMode="auto">
          <a:xfrm>
            <a:off x="0" y="-467596"/>
            <a:ext cx="9144000" cy="6896100"/>
          </a:xfrm>
          <a:prstGeom prst="rect">
            <a:avLst/>
          </a:prstGeom>
          <a:solidFill>
            <a:srgbClr val="C8102E">
              <a:alpha val="8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C8102E"/>
              </a:solidFill>
              <a:effectLst/>
              <a:latin typeface="Times" charset="0"/>
            </a:endParaRPr>
          </a:p>
        </p:txBody>
      </p:sp>
      <p:cxnSp>
        <p:nvCxnSpPr>
          <p:cNvPr id="10" name="Straight Connector 9"/>
          <p:cNvCxnSpPr/>
          <p:nvPr/>
        </p:nvCxnSpPr>
        <p:spPr bwMode="auto">
          <a:xfrm>
            <a:off x="0" y="205740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1" name="TextBox 10"/>
          <p:cNvSpPr txBox="1"/>
          <p:nvPr/>
        </p:nvSpPr>
        <p:spPr>
          <a:xfrm>
            <a:off x="1790700" y="1423756"/>
            <a:ext cx="5562600" cy="338554"/>
          </a:xfrm>
          <a:prstGeom prst="rect">
            <a:avLst/>
          </a:prstGeom>
          <a:noFill/>
        </p:spPr>
        <p:txBody>
          <a:bodyPr wrap="square" rtlCol="0">
            <a:spAutoFit/>
          </a:bodyPr>
          <a:lstStyle/>
          <a:p>
            <a:pPr fontAlgn="b"/>
            <a:r>
              <a:rPr lang="en-US" sz="1600" dirty="0">
                <a:solidFill>
                  <a:schemeClr val="bg1"/>
                </a:solidFill>
                <a:latin typeface="Times" panose="02020603050405020304" pitchFamily="18" charset="0"/>
                <a:ea typeface="Univers 55 Oblique" charset="0"/>
                <a:cs typeface="Times" panose="02020603050405020304" pitchFamily="18" charset="0"/>
              </a:rPr>
              <a:t>General Council Meeting | September 5, 2024 | Microsoft Teams</a:t>
            </a:r>
          </a:p>
        </p:txBody>
      </p:sp>
      <p:pic>
        <p:nvPicPr>
          <p:cNvPr id="1026" name="Picture 2" descr="A picture containing drawing&#10;&#10;Description automatically generated">
            <a:extLst>
              <a:ext uri="{FF2B5EF4-FFF2-40B4-BE49-F238E27FC236}">
                <a16:creationId xmlns:a16="http://schemas.microsoft.com/office/drawing/2014/main" id="{BE919442-6810-4B16-5D3E-A33699AB6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86861"/>
            <a:ext cx="6705600" cy="1027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9D90E6-B41F-2CA7-E2D4-733C10C79B83}"/>
              </a:ext>
            </a:extLst>
          </p:cNvPr>
          <p:cNvSpPr txBox="1"/>
          <p:nvPr/>
        </p:nvSpPr>
        <p:spPr>
          <a:xfrm>
            <a:off x="1200150" y="2229752"/>
            <a:ext cx="6743700" cy="584775"/>
          </a:xfrm>
          <a:prstGeom prst="rect">
            <a:avLst/>
          </a:prstGeom>
          <a:noFill/>
        </p:spPr>
        <p:txBody>
          <a:bodyPr wrap="square" rtlCol="0">
            <a:spAutoFit/>
          </a:bodyPr>
          <a:lstStyle/>
          <a:p>
            <a:pPr algn="ctr" fontAlgn="b"/>
            <a:r>
              <a:rPr lang="en-US" sz="3200" dirty="0">
                <a:solidFill>
                  <a:schemeClr val="bg1"/>
                </a:solidFill>
                <a:latin typeface="Times New Roman" panose="02020603050405020304" pitchFamily="18" charset="0"/>
                <a:ea typeface="Univers 55 Oblique" charset="0"/>
                <a:cs typeface="Times New Roman" panose="02020603050405020304" pitchFamily="18" charset="0"/>
              </a:rPr>
              <a:t>Welcome to our virtual meeting!</a:t>
            </a:r>
          </a:p>
        </p:txBody>
      </p:sp>
      <p:sp>
        <p:nvSpPr>
          <p:cNvPr id="5" name="TextBox 4">
            <a:extLst>
              <a:ext uri="{FF2B5EF4-FFF2-40B4-BE49-F238E27FC236}">
                <a16:creationId xmlns:a16="http://schemas.microsoft.com/office/drawing/2014/main" id="{6CB50380-972C-FBC2-3E72-DF394D457B28}"/>
              </a:ext>
            </a:extLst>
          </p:cNvPr>
          <p:cNvSpPr txBox="1"/>
          <p:nvPr/>
        </p:nvSpPr>
        <p:spPr>
          <a:xfrm>
            <a:off x="237371" y="2980454"/>
            <a:ext cx="8915400" cy="2924198"/>
          </a:xfrm>
          <a:prstGeom prst="rect">
            <a:avLst/>
          </a:prstGeom>
          <a:noFill/>
        </p:spPr>
        <p:txBody>
          <a:bodyPr wrap="square" lIns="91440" tIns="45720" rIns="91440" bIns="45720" rtlCol="0" anchor="t">
            <a:spAutoFit/>
          </a:bodyPr>
          <a:lstStyle/>
          <a:p>
            <a:pPr marL="285750" indent="-285750" fontAlgn="b">
              <a:lnSpc>
                <a:spcPct val="150000"/>
              </a:lnSpc>
              <a:buFont typeface="Wingdings" panose="05000000000000000000" pitchFamily="2" charset="2"/>
              <a:buChar char="Ø"/>
            </a:pPr>
            <a:r>
              <a:rPr lang="en-US" sz="1800" dirty="0">
                <a:solidFill>
                  <a:schemeClr val="bg1"/>
                </a:solidFill>
                <a:latin typeface="Times New Roman" panose="02020603050405020304" pitchFamily="18" charset="0"/>
                <a:ea typeface="Univers 55 Oblique" charset="0"/>
                <a:cs typeface="Times New Roman" panose="02020603050405020304" pitchFamily="18" charset="0"/>
              </a:rPr>
              <a:t>You may turn your camera on, but please remain muted until you are presenting or addressing Council.</a:t>
            </a:r>
          </a:p>
          <a:p>
            <a:pPr marL="285750" indent="-285750" fontAlgn="b">
              <a:lnSpc>
                <a:spcPct val="150000"/>
              </a:lnSpc>
              <a:buFont typeface="Wingdings" panose="05000000000000000000" pitchFamily="2" charset="2"/>
              <a:buChar char="Ø"/>
            </a:pPr>
            <a:r>
              <a:rPr lang="en-US" sz="1800" dirty="0">
                <a:solidFill>
                  <a:schemeClr val="bg1"/>
                </a:solidFill>
                <a:latin typeface="Times New Roman"/>
                <a:ea typeface="Univers 55 Oblique" charset="0"/>
                <a:cs typeface="Times New Roman"/>
              </a:rPr>
              <a:t>To address Council or ask a question, please press the “Raise” button. You will recognize you when it is your turn to speak.  </a:t>
            </a:r>
          </a:p>
          <a:p>
            <a:pPr marL="742950" lvl="1" indent="-285750" fontAlgn="b">
              <a:lnSpc>
                <a:spcPct val="150000"/>
              </a:lnSpc>
              <a:buFont typeface="Wingdings" panose="05000000000000000000" pitchFamily="2" charset="2"/>
              <a:buChar char="Ø"/>
            </a:pPr>
            <a:r>
              <a:rPr lang="en-US" sz="1800" dirty="0">
                <a:solidFill>
                  <a:schemeClr val="bg1"/>
                </a:solidFill>
                <a:latin typeface="Times New Roman"/>
                <a:ea typeface="Univers 55 Oblique" charset="0"/>
                <a:cs typeface="Times New Roman"/>
              </a:rPr>
              <a:t>When recognized, you may unmute to speak.  Mute again when done.</a:t>
            </a:r>
            <a:endParaRPr lang="en-US" sz="1800" dirty="0">
              <a:solidFill>
                <a:schemeClr val="bg1"/>
              </a:solidFill>
              <a:latin typeface="Times New Roman" panose="02020603050405020304" pitchFamily="18" charset="0"/>
              <a:ea typeface="Univers 55 Oblique" charset="0"/>
              <a:cs typeface="Times New Roman" panose="02020603050405020304" pitchFamily="18" charset="0"/>
            </a:endParaRPr>
          </a:p>
          <a:p>
            <a:pPr marL="285750" indent="-285750" fontAlgn="b">
              <a:lnSpc>
                <a:spcPct val="150000"/>
              </a:lnSpc>
              <a:buFont typeface="Wingdings" panose="05000000000000000000" pitchFamily="2" charset="2"/>
              <a:buChar char="Ø"/>
            </a:pPr>
            <a:r>
              <a:rPr lang="en-US" sz="1800" dirty="0">
                <a:solidFill>
                  <a:schemeClr val="bg1"/>
                </a:solidFill>
                <a:latin typeface="Times New Roman" panose="02020603050405020304" pitchFamily="18" charset="0"/>
                <a:ea typeface="Univers 55 Oblique" charset="0"/>
                <a:cs typeface="Times New Roman" panose="02020603050405020304" pitchFamily="18" charset="0"/>
              </a:rPr>
              <a:t>Please refrain from the use of emoji reactions unless expressly instructed.</a:t>
            </a:r>
          </a:p>
          <a:p>
            <a:pPr marL="285750" indent="-285750" fontAlgn="b">
              <a:lnSpc>
                <a:spcPct val="150000"/>
              </a:lnSpc>
              <a:buFont typeface="Wingdings" panose="05000000000000000000" pitchFamily="2" charset="2"/>
              <a:buChar char="Ø"/>
            </a:pPr>
            <a:r>
              <a:rPr lang="en-US" sz="1800" dirty="0">
                <a:solidFill>
                  <a:schemeClr val="bg1"/>
                </a:solidFill>
                <a:latin typeface="Times New Roman" panose="02020603050405020304" pitchFamily="18" charset="0"/>
                <a:ea typeface="Univers 55 Oblique" charset="0"/>
                <a:cs typeface="Times New Roman" panose="02020603050405020304" pitchFamily="18" charset="0"/>
              </a:rPr>
              <a:t>Only councilors or their substitutes may vote.</a:t>
            </a:r>
          </a:p>
        </p:txBody>
      </p:sp>
    </p:spTree>
    <p:extLst>
      <p:ext uri="{BB962C8B-B14F-4D97-AF65-F5344CB8AC3E}">
        <p14:creationId xmlns:p14="http://schemas.microsoft.com/office/powerpoint/2010/main" val="87335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330" y="961144"/>
            <a:ext cx="8225075" cy="5307607"/>
          </a:xfrm>
          <a:prstGeom prst="rect">
            <a:avLst/>
          </a:prstGeom>
          <a:noFill/>
        </p:spPr>
        <p:txBody>
          <a:bodyPr wrap="square" lIns="91440" tIns="45720" rIns="91440" bIns="45720" rtlCol="0" anchor="t">
            <a:spAutoFit/>
          </a:bodyPr>
          <a:lstStyle/>
          <a:p>
            <a:pPr>
              <a:lnSpc>
                <a:spcPct val="150000"/>
              </a:lnSpc>
              <a:spcBef>
                <a:spcPts val="0"/>
              </a:spcBef>
            </a:pPr>
            <a:r>
              <a:rPr lang="en-US" b="1" dirty="0">
                <a:solidFill>
                  <a:srgbClr val="C8102E"/>
                </a:solidFill>
                <a:latin typeface="ITC Berkeley Oldstyle Medium" charset="0"/>
                <a:ea typeface="ITC Berkeley Oldstyle Medium" charset="0"/>
                <a:cs typeface="ITC Berkeley Oldstyle Medium" charset="0"/>
              </a:rPr>
              <a:t>President’s Report</a:t>
            </a:r>
          </a:p>
          <a:p>
            <a:pPr marL="285750" indent="-285750">
              <a:lnSpc>
                <a:spcPct val="15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Maximize the student experience</a:t>
            </a:r>
          </a:p>
          <a:p>
            <a:pPr marL="285750" indent="-285750">
              <a:lnSpc>
                <a:spcPct val="15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Better education P&amp;S employees on benefit optimization</a:t>
            </a:r>
          </a:p>
          <a:p>
            <a:pPr marL="285750" indent="-285750">
              <a:lnSpc>
                <a:spcPct val="15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Advocate that all P&amp;S employees receive equal &amp; fair treatment</a:t>
            </a:r>
          </a:p>
          <a:p>
            <a:pPr marL="285750" indent="-285750">
              <a:lnSpc>
                <a:spcPct val="15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Review &amp; advocate for P&amp;S employee representation across the university</a:t>
            </a:r>
          </a:p>
          <a:p>
            <a:pPr marL="742950" lvl="1" indent="-285750">
              <a:lnSpc>
                <a:spcPct val="150000"/>
              </a:lnSpc>
              <a:spcBef>
                <a:spcPts val="0"/>
              </a:spcBef>
              <a:buFont typeface="Arial" panose="020B0604020202020204" pitchFamily="34" charset="0"/>
              <a:buChar char="•"/>
            </a:pPr>
            <a:r>
              <a:rPr lang="en-US" sz="2000" dirty="0">
                <a:solidFill>
                  <a:srgbClr val="7A6E67"/>
                </a:solidFill>
                <a:latin typeface="ITC Berkeley Oldstyle Medium" charset="0"/>
                <a:ea typeface="ITC Berkeley Oldstyle Medium" charset="0"/>
                <a:cs typeface="ITC Berkeley Oldstyle Medium" charset="0"/>
              </a:rPr>
              <a:t>Ensure involvement in decision making that impacts P&amp;S employees</a:t>
            </a:r>
          </a:p>
          <a:p>
            <a:pPr marL="742950" lvl="1" indent="-285750">
              <a:lnSpc>
                <a:spcPct val="150000"/>
              </a:lnSpc>
              <a:spcBef>
                <a:spcPts val="0"/>
              </a:spcBef>
              <a:buFont typeface="Arial" panose="020B0604020202020204" pitchFamily="34" charset="0"/>
              <a:buChar char="•"/>
            </a:pPr>
            <a:r>
              <a:rPr lang="en-US" sz="2000" dirty="0">
                <a:solidFill>
                  <a:srgbClr val="7A6E67"/>
                </a:solidFill>
                <a:latin typeface="ITC Berkeley Oldstyle Medium" charset="0"/>
                <a:ea typeface="ITC Berkeley Oldstyle Medium" charset="0"/>
                <a:cs typeface="ITC Berkeley Oldstyle Medium" charset="0"/>
              </a:rPr>
              <a:t>Review P&amp;S appointments on various committees</a:t>
            </a:r>
          </a:p>
          <a:p>
            <a:pPr marL="742950" lvl="1" indent="-285750">
              <a:lnSpc>
                <a:spcPct val="150000"/>
              </a:lnSpc>
              <a:spcBef>
                <a:spcPts val="0"/>
              </a:spcBef>
              <a:buFont typeface="Arial" panose="020B0604020202020204" pitchFamily="34" charset="0"/>
              <a:buChar char="•"/>
            </a:pPr>
            <a:r>
              <a:rPr lang="en-US" sz="2000" dirty="0">
                <a:solidFill>
                  <a:srgbClr val="7A6E67"/>
                </a:solidFill>
                <a:latin typeface="ITC Berkeley Oldstyle Medium"/>
                <a:ea typeface="ITC Berkeley Oldstyle Medium" charset="0"/>
                <a:cs typeface="ITC Berkeley Oldstyle Medium" charset="0"/>
              </a:rPr>
              <a:t>Ensure representation on committees is diverse across all divisions</a:t>
            </a:r>
          </a:p>
        </p:txBody>
      </p:sp>
      <p:sp>
        <p:nvSpPr>
          <p:cNvPr id="3" name="TextBox 2"/>
          <p:cNvSpPr txBox="1"/>
          <p:nvPr/>
        </p:nvSpPr>
        <p:spPr>
          <a:xfrm>
            <a:off x="594915" y="204753"/>
            <a:ext cx="8234680" cy="707886"/>
          </a:xfrm>
          <a:prstGeom prst="rect">
            <a:avLst/>
          </a:prstGeom>
          <a:noFill/>
        </p:spPr>
        <p:txBody>
          <a:bodyPr wrap="square" rtlCol="0">
            <a:spAutoFit/>
          </a:bodyPr>
          <a:lstStyle/>
          <a:p>
            <a:r>
              <a:rPr lang="en-US" sz="4000" b="1" dirty="0">
                <a:solidFill>
                  <a:srgbClr val="C8102E"/>
                </a:solidFill>
                <a:latin typeface="Univers 75 Black" charset="0"/>
              </a:rPr>
              <a:t>2024-25 Council Goals</a:t>
            </a:r>
            <a:endParaRPr lang="en-US" sz="2200" dirty="0">
              <a:solidFill>
                <a:srgbClr val="C8102E"/>
              </a:solidFill>
            </a:endParaRPr>
          </a:p>
        </p:txBody>
      </p:sp>
      <p:cxnSp>
        <p:nvCxnSpPr>
          <p:cNvPr id="4" name="Straight Connector 3"/>
          <p:cNvCxnSpPr/>
          <p:nvPr/>
        </p:nvCxnSpPr>
        <p:spPr bwMode="auto">
          <a:xfrm>
            <a:off x="685800" y="960664"/>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Tree>
    <p:extLst>
      <p:ext uri="{BB962C8B-B14F-4D97-AF65-F5344CB8AC3E}">
        <p14:creationId xmlns:p14="http://schemas.microsoft.com/office/powerpoint/2010/main" val="209252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520" y="1383090"/>
            <a:ext cx="8234680" cy="4776692"/>
          </a:xfrm>
          <a:prstGeom prst="rect">
            <a:avLst/>
          </a:prstGeom>
          <a:noFill/>
        </p:spPr>
        <p:txBody>
          <a:bodyPr wrap="square" rtlCol="0">
            <a:spAutoFit/>
          </a:bodyPr>
          <a:lstStyle/>
          <a:p>
            <a:pPr>
              <a:lnSpc>
                <a:spcPct val="150000"/>
              </a:lnSpc>
              <a:spcBef>
                <a:spcPts val="0"/>
              </a:spcBef>
            </a:pPr>
            <a:r>
              <a:rPr lang="en-US" sz="2000" b="1" i="0" dirty="0">
                <a:solidFill>
                  <a:srgbClr val="C8102E"/>
                </a:solidFill>
                <a:effectLst/>
                <a:highlight>
                  <a:srgbClr val="FFFFFF"/>
                </a:highlight>
                <a:latin typeface="ITC Berkeley Oldstyle Medium"/>
              </a:rPr>
              <a:t>President’s Report</a:t>
            </a:r>
          </a:p>
          <a:p>
            <a:pPr marL="285750" indent="-285750">
              <a:lnSpc>
                <a:spcPct val="150000"/>
              </a:lnSpc>
              <a:spcBef>
                <a:spcPts val="0"/>
              </a:spcBef>
              <a:buFont typeface="Arial" panose="020B0604020202020204" pitchFamily="34" charset="0"/>
              <a:buChar char="•"/>
            </a:pPr>
            <a:r>
              <a:rPr lang="en-US" sz="2000" b="0" i="0" dirty="0">
                <a:solidFill>
                  <a:srgbClr val="7A6E67"/>
                </a:solidFill>
                <a:effectLst/>
                <a:highlight>
                  <a:srgbClr val="FFFFFF"/>
                </a:highlight>
                <a:latin typeface="ITC Berkeley Oldstyle Medium"/>
              </a:rPr>
              <a:t>Article II § 7. Dismissal of representatives. </a:t>
            </a:r>
          </a:p>
          <a:p>
            <a:pPr marL="285750" indent="-285750">
              <a:lnSpc>
                <a:spcPct val="150000"/>
              </a:lnSpc>
              <a:spcBef>
                <a:spcPts val="0"/>
              </a:spcBef>
              <a:buFont typeface="Arial" panose="020B0604020202020204" pitchFamily="34" charset="0"/>
              <a:buChar char="•"/>
            </a:pPr>
            <a:r>
              <a:rPr lang="en-US" sz="2000" b="0" i="0" dirty="0">
                <a:solidFill>
                  <a:srgbClr val="7A6E67"/>
                </a:solidFill>
                <a:effectLst/>
                <a:highlight>
                  <a:srgbClr val="FFFFFF"/>
                </a:highlight>
                <a:latin typeface="ITC Berkeley Oldstyle Medium"/>
              </a:rPr>
              <a:t>The Council may remove a representative from the Council upon a motion made by any representative, officer, or committee and duly considered and approved by the Council. The motion must allege specific misconduct, nonfeasance, or excessive absences. The phrase “excessive absences” will mean that the representative was absent from three council meetings per fiscal year without a substitute or five council meetings per fiscal year with a substitute. </a:t>
            </a:r>
            <a:endParaRPr lang="en-US" sz="2000" dirty="0">
              <a:solidFill>
                <a:srgbClr val="7A6E67"/>
              </a:solidFill>
              <a:latin typeface="ITC Berkeley Oldstyle Medium"/>
              <a:ea typeface="ITC Berkeley Oldstyle Medium" charset="0"/>
              <a:cs typeface="ITC Berkeley Oldstyle Medium" charset="0"/>
            </a:endParaRPr>
          </a:p>
          <a:p>
            <a:pPr marL="285750" indent="-285750">
              <a:lnSpc>
                <a:spcPct val="200000"/>
              </a:lnSpc>
              <a:spcBef>
                <a:spcPts val="0"/>
              </a:spcBef>
              <a:buFont typeface="Arial" panose="020B0604020202020204" pitchFamily="34" charset="0"/>
              <a:buChar char="•"/>
            </a:pPr>
            <a:endParaRPr lang="en-US" sz="2000" dirty="0">
              <a:solidFill>
                <a:srgbClr val="7A6E67"/>
              </a:solidFill>
              <a:latin typeface="ITC Berkeley Oldstyle Medium"/>
              <a:ea typeface="ITC Berkeley Oldstyle Medium" charset="0"/>
              <a:cs typeface="ITC Berkeley Oldstyle Medium" charset="0"/>
            </a:endParaRPr>
          </a:p>
        </p:txBody>
      </p:sp>
      <p:sp>
        <p:nvSpPr>
          <p:cNvPr id="3" name="TextBox 2"/>
          <p:cNvSpPr txBox="1"/>
          <p:nvPr/>
        </p:nvSpPr>
        <p:spPr>
          <a:xfrm>
            <a:off x="604520" y="416064"/>
            <a:ext cx="8234680" cy="707886"/>
          </a:xfrm>
          <a:prstGeom prst="rect">
            <a:avLst/>
          </a:prstGeom>
          <a:noFill/>
        </p:spPr>
        <p:txBody>
          <a:bodyPr wrap="square" rtlCol="0">
            <a:spAutoFit/>
          </a:bodyPr>
          <a:lstStyle/>
          <a:p>
            <a:r>
              <a:rPr lang="en-US" sz="4000" b="1" dirty="0">
                <a:solidFill>
                  <a:srgbClr val="C8102E"/>
                </a:solidFill>
                <a:latin typeface="Univers 75 Black" charset="0"/>
              </a:rPr>
              <a:t>Council Attendance Reminders</a:t>
            </a:r>
            <a:endParaRPr lang="en-US" sz="2200" dirty="0">
              <a:solidFill>
                <a:srgbClr val="C8102E"/>
              </a:solidFill>
            </a:endParaRPr>
          </a:p>
        </p:txBody>
      </p:sp>
      <p:cxnSp>
        <p:nvCxnSpPr>
          <p:cNvPr id="4" name="Straight Connector 3"/>
          <p:cNvCxnSpPr/>
          <p:nvPr/>
        </p:nvCxnSpPr>
        <p:spPr bwMode="auto">
          <a:xfrm>
            <a:off x="685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Tree>
    <p:extLst>
      <p:ext uri="{BB962C8B-B14F-4D97-AF65-F5344CB8AC3E}">
        <p14:creationId xmlns:p14="http://schemas.microsoft.com/office/powerpoint/2010/main" val="369736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520" y="1383090"/>
            <a:ext cx="8234680" cy="4420890"/>
          </a:xfrm>
          <a:prstGeom prst="rect">
            <a:avLst/>
          </a:prstGeom>
          <a:noFill/>
        </p:spPr>
        <p:txBody>
          <a:bodyPr wrap="square" rtlCol="0">
            <a:spAutoFit/>
          </a:bodyPr>
          <a:lstStyle/>
          <a:p>
            <a:pPr marL="285750" indent="-285750">
              <a:lnSpc>
                <a:spcPct val="200000"/>
              </a:lnSpc>
              <a:spcBef>
                <a:spcPts val="0"/>
              </a:spcBef>
              <a:buFont typeface="Arial" panose="020B0604020202020204" pitchFamily="34" charset="0"/>
              <a:buChar char="•"/>
            </a:pPr>
            <a:r>
              <a:rPr lang="en-US" dirty="0">
                <a:solidFill>
                  <a:schemeClr val="bg1">
                    <a:lumMod val="65000"/>
                  </a:schemeClr>
                </a:solidFill>
                <a:latin typeface="ITC Berkeley Oldstyle Medium" charset="0"/>
                <a:ea typeface="ITC Berkeley Oldstyle Medium" charset="0"/>
                <a:cs typeface="ITC Berkeley Oldstyle Medium" charset="0"/>
              </a:rPr>
              <a:t>President – </a:t>
            </a:r>
            <a:r>
              <a:rPr lang="en-US" sz="2000" dirty="0">
                <a:solidFill>
                  <a:schemeClr val="bg1">
                    <a:lumMod val="65000"/>
                  </a:schemeClr>
                </a:solidFill>
                <a:latin typeface="ITC Berkeley Oldstyle Medium" charset="0"/>
                <a:ea typeface="ITC Berkeley Oldstyle Medium" charset="0"/>
                <a:cs typeface="ITC Berkeley Oldstyle Medium" charset="0"/>
              </a:rPr>
              <a:t>Jason Follett</a:t>
            </a:r>
            <a:endParaRPr lang="en-US" dirty="0">
              <a:solidFill>
                <a:schemeClr val="bg1">
                  <a:lumMod val="65000"/>
                </a:schemeClr>
              </a:solidFill>
              <a:latin typeface="ITC Berkeley Oldstyle Medium" charset="0"/>
              <a:ea typeface="ITC Berkeley Oldstyle Medium" charset="0"/>
              <a:cs typeface="ITC Berkeley Oldstyle Medium" charset="0"/>
            </a:endParaRPr>
          </a:p>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Secretary/Treasurer – </a:t>
            </a:r>
            <a:r>
              <a:rPr lang="en-US" sz="2000" dirty="0">
                <a:solidFill>
                  <a:srgbClr val="7A6E67"/>
                </a:solidFill>
                <a:latin typeface="ITC Berkeley Oldstyle Medium" charset="0"/>
                <a:ea typeface="ITC Berkeley Oldstyle Medium" charset="0"/>
                <a:cs typeface="ITC Berkeley Oldstyle Medium" charset="0"/>
              </a:rPr>
              <a:t>Sara Everson</a:t>
            </a:r>
          </a:p>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VP of Communications and Community Relations – </a:t>
            </a:r>
            <a:r>
              <a:rPr lang="en-US" sz="2000" dirty="0">
                <a:solidFill>
                  <a:srgbClr val="7A6E67"/>
                </a:solidFill>
                <a:latin typeface="ITC Berkeley Oldstyle Medium" charset="0"/>
                <a:ea typeface="ITC Berkeley Oldstyle Medium" charset="0"/>
                <a:cs typeface="ITC Berkeley Oldstyle Medium" charset="0"/>
              </a:rPr>
              <a:t>TBD</a:t>
            </a:r>
          </a:p>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VP of Compensation &amp; Benefits – </a:t>
            </a:r>
            <a:r>
              <a:rPr lang="en-US" sz="2000" dirty="0">
                <a:solidFill>
                  <a:srgbClr val="7A6E67"/>
                </a:solidFill>
                <a:latin typeface="ITC Berkeley Oldstyle Medium" charset="0"/>
                <a:ea typeface="ITC Berkeley Oldstyle Medium" charset="0"/>
                <a:cs typeface="ITC Berkeley Oldstyle Medium" charset="0"/>
              </a:rPr>
              <a:t>Liz Luiken</a:t>
            </a:r>
          </a:p>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VP of Diversity, Equity &amp; Inclusion – </a:t>
            </a:r>
            <a:r>
              <a:rPr lang="en-US" sz="2000" dirty="0">
                <a:solidFill>
                  <a:srgbClr val="7A6E67"/>
                </a:solidFill>
                <a:latin typeface="ITC Berkeley Oldstyle Medium" charset="0"/>
                <a:ea typeface="ITC Berkeley Oldstyle Medium" charset="0"/>
                <a:cs typeface="ITC Berkeley Oldstyle Medium" charset="0"/>
              </a:rPr>
              <a:t>Susan McNicholl</a:t>
            </a:r>
          </a:p>
          <a:p>
            <a:pPr marL="285750" indent="-285750">
              <a:lnSpc>
                <a:spcPct val="200000"/>
              </a:lnSpc>
              <a:spcBef>
                <a:spcPts val="0"/>
              </a:spcBef>
              <a:buFont typeface="Arial" panose="020B0604020202020204" pitchFamily="34" charset="0"/>
              <a:buChar char="•"/>
            </a:pPr>
            <a:endParaRPr lang="en-US" dirty="0">
              <a:solidFill>
                <a:srgbClr val="7A6E67"/>
              </a:solidFill>
              <a:latin typeface="ITC Berkeley Oldstyle Medium" charset="0"/>
              <a:ea typeface="ITC Berkeley Oldstyle Medium" charset="0"/>
              <a:cs typeface="ITC Berkeley Oldstyle Medium" charset="0"/>
            </a:endParaRPr>
          </a:p>
        </p:txBody>
      </p:sp>
      <p:sp>
        <p:nvSpPr>
          <p:cNvPr id="3" name="TextBox 2"/>
          <p:cNvSpPr txBox="1"/>
          <p:nvPr/>
        </p:nvSpPr>
        <p:spPr>
          <a:xfrm>
            <a:off x="604520" y="416064"/>
            <a:ext cx="8234680" cy="707886"/>
          </a:xfrm>
          <a:prstGeom prst="rect">
            <a:avLst/>
          </a:prstGeom>
          <a:noFill/>
        </p:spPr>
        <p:txBody>
          <a:bodyPr wrap="square" rtlCol="0">
            <a:spAutoFit/>
          </a:bodyPr>
          <a:lstStyle/>
          <a:p>
            <a:r>
              <a:rPr lang="en-US" sz="4000" b="1" dirty="0">
                <a:solidFill>
                  <a:srgbClr val="C8102E"/>
                </a:solidFill>
                <a:latin typeface="Univers 75 Black" charset="0"/>
              </a:rPr>
              <a:t>Executive Committee Reports</a:t>
            </a:r>
            <a:endParaRPr lang="en-US" sz="2200" dirty="0">
              <a:solidFill>
                <a:srgbClr val="C8102E"/>
              </a:solidFill>
            </a:endParaRPr>
          </a:p>
        </p:txBody>
      </p:sp>
      <p:cxnSp>
        <p:nvCxnSpPr>
          <p:cNvPr id="4" name="Straight Connector 3"/>
          <p:cNvCxnSpPr/>
          <p:nvPr/>
        </p:nvCxnSpPr>
        <p:spPr bwMode="auto">
          <a:xfrm>
            <a:off x="685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Tree>
    <p:extLst>
      <p:ext uri="{BB962C8B-B14F-4D97-AF65-F5344CB8AC3E}">
        <p14:creationId xmlns:p14="http://schemas.microsoft.com/office/powerpoint/2010/main" val="3311869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520" y="1383090"/>
            <a:ext cx="8234680" cy="2943563"/>
          </a:xfrm>
          <a:prstGeom prst="rect">
            <a:avLst/>
          </a:prstGeom>
          <a:noFill/>
        </p:spPr>
        <p:txBody>
          <a:bodyPr wrap="square" rtlCol="0">
            <a:spAutoFit/>
          </a:bodyPr>
          <a:lstStyle/>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Awards – </a:t>
            </a:r>
            <a:r>
              <a:rPr lang="en-US" sz="2000" dirty="0">
                <a:solidFill>
                  <a:srgbClr val="7A6E67"/>
                </a:solidFill>
                <a:latin typeface="ITC Berkeley Oldstyle Medium" charset="0"/>
                <a:ea typeface="ITC Berkeley Oldstyle Medium" charset="0"/>
                <a:cs typeface="ITC Berkeley Oldstyle Medium" charset="0"/>
              </a:rPr>
              <a:t>Christine Reinders</a:t>
            </a:r>
            <a:endParaRPr lang="en-US" dirty="0">
              <a:solidFill>
                <a:srgbClr val="7A6E67"/>
              </a:solidFill>
              <a:latin typeface="ITC Berkeley Oldstyle Medium" charset="0"/>
              <a:ea typeface="ITC Berkeley Oldstyle Medium" charset="0"/>
              <a:cs typeface="ITC Berkeley Oldstyle Medium" charset="0"/>
            </a:endParaRPr>
          </a:p>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Governance– </a:t>
            </a:r>
            <a:r>
              <a:rPr lang="en-US" sz="2000" dirty="0">
                <a:solidFill>
                  <a:srgbClr val="7A6E67"/>
                </a:solidFill>
                <a:latin typeface="ITC Berkeley Oldstyle Medium" charset="0"/>
                <a:ea typeface="ITC Berkeley Oldstyle Medium" charset="0"/>
                <a:cs typeface="ITC Berkeley Oldstyle Medium" charset="0"/>
              </a:rPr>
              <a:t>Paul Easker</a:t>
            </a:r>
          </a:p>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Peer Advocacy &amp; Policy – </a:t>
            </a:r>
            <a:r>
              <a:rPr lang="en-US" sz="2000" dirty="0">
                <a:solidFill>
                  <a:srgbClr val="7A6E67"/>
                </a:solidFill>
                <a:latin typeface="ITC Berkeley Oldstyle Medium" charset="0"/>
                <a:ea typeface="ITC Berkeley Oldstyle Medium" charset="0"/>
                <a:cs typeface="ITC Berkeley Oldstyle Medium" charset="0"/>
              </a:rPr>
              <a:t>Rachel Faircloth</a:t>
            </a:r>
          </a:p>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Professional Development – </a:t>
            </a:r>
            <a:r>
              <a:rPr lang="en-US" sz="2000" dirty="0">
                <a:solidFill>
                  <a:srgbClr val="7A6E67"/>
                </a:solidFill>
                <a:latin typeface="ITC Berkeley Oldstyle Medium" charset="0"/>
                <a:ea typeface="ITC Berkeley Oldstyle Medium" charset="0"/>
                <a:cs typeface="ITC Berkeley Oldstyle Medium" charset="0"/>
              </a:rPr>
              <a:t>Isaac Ehlers</a:t>
            </a:r>
          </a:p>
        </p:txBody>
      </p:sp>
      <p:sp>
        <p:nvSpPr>
          <p:cNvPr id="3" name="TextBox 2"/>
          <p:cNvSpPr txBox="1"/>
          <p:nvPr/>
        </p:nvSpPr>
        <p:spPr>
          <a:xfrm>
            <a:off x="604520" y="416064"/>
            <a:ext cx="8234680" cy="707886"/>
          </a:xfrm>
          <a:prstGeom prst="rect">
            <a:avLst/>
          </a:prstGeom>
          <a:noFill/>
        </p:spPr>
        <p:txBody>
          <a:bodyPr wrap="square" rtlCol="0">
            <a:spAutoFit/>
          </a:bodyPr>
          <a:lstStyle/>
          <a:p>
            <a:r>
              <a:rPr lang="en-US" sz="4000" b="1" dirty="0">
                <a:solidFill>
                  <a:srgbClr val="C8102E"/>
                </a:solidFill>
                <a:latin typeface="Univers 75 Black" charset="0"/>
              </a:rPr>
              <a:t>Committee Reports</a:t>
            </a:r>
            <a:endParaRPr lang="en-US" sz="2200" dirty="0">
              <a:solidFill>
                <a:srgbClr val="C8102E"/>
              </a:solidFill>
            </a:endParaRPr>
          </a:p>
        </p:txBody>
      </p:sp>
      <p:cxnSp>
        <p:nvCxnSpPr>
          <p:cNvPr id="4" name="Straight Connector 3"/>
          <p:cNvCxnSpPr/>
          <p:nvPr/>
        </p:nvCxnSpPr>
        <p:spPr bwMode="auto">
          <a:xfrm>
            <a:off x="685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Tree>
    <p:extLst>
      <p:ext uri="{BB962C8B-B14F-4D97-AF65-F5344CB8AC3E}">
        <p14:creationId xmlns:p14="http://schemas.microsoft.com/office/powerpoint/2010/main" val="303244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520" y="1383090"/>
            <a:ext cx="8234680" cy="727571"/>
          </a:xfrm>
          <a:prstGeom prst="rect">
            <a:avLst/>
          </a:prstGeom>
          <a:noFill/>
        </p:spPr>
        <p:txBody>
          <a:bodyPr wrap="square" rtlCol="0">
            <a:spAutoFit/>
          </a:bodyPr>
          <a:lstStyle/>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None</a:t>
            </a:r>
            <a:endParaRPr lang="en-US" sz="2000" dirty="0">
              <a:solidFill>
                <a:srgbClr val="7A6E67"/>
              </a:solidFill>
              <a:latin typeface="ITC Berkeley Oldstyle Medium" charset="0"/>
              <a:ea typeface="ITC Berkeley Oldstyle Medium" charset="0"/>
              <a:cs typeface="ITC Berkeley Oldstyle Medium" charset="0"/>
            </a:endParaRPr>
          </a:p>
        </p:txBody>
      </p:sp>
      <p:sp>
        <p:nvSpPr>
          <p:cNvPr id="3" name="TextBox 2"/>
          <p:cNvSpPr txBox="1"/>
          <p:nvPr/>
        </p:nvSpPr>
        <p:spPr>
          <a:xfrm>
            <a:off x="604520" y="416064"/>
            <a:ext cx="8234680" cy="707886"/>
          </a:xfrm>
          <a:prstGeom prst="rect">
            <a:avLst/>
          </a:prstGeom>
          <a:noFill/>
        </p:spPr>
        <p:txBody>
          <a:bodyPr wrap="square" rtlCol="0">
            <a:spAutoFit/>
          </a:bodyPr>
          <a:lstStyle/>
          <a:p>
            <a:r>
              <a:rPr lang="en-US" sz="4000" b="1" dirty="0">
                <a:solidFill>
                  <a:srgbClr val="C8102E"/>
                </a:solidFill>
                <a:latin typeface="Univers 75 Black" charset="0"/>
              </a:rPr>
              <a:t>Unfinished Business &amp; General Orders</a:t>
            </a:r>
            <a:endParaRPr lang="en-US" sz="2200" dirty="0">
              <a:solidFill>
                <a:srgbClr val="C8102E"/>
              </a:solidFill>
            </a:endParaRPr>
          </a:p>
        </p:txBody>
      </p:sp>
      <p:cxnSp>
        <p:nvCxnSpPr>
          <p:cNvPr id="4" name="Straight Connector 3"/>
          <p:cNvCxnSpPr/>
          <p:nvPr/>
        </p:nvCxnSpPr>
        <p:spPr bwMode="auto">
          <a:xfrm>
            <a:off x="685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Tree>
    <p:extLst>
      <p:ext uri="{BB962C8B-B14F-4D97-AF65-F5344CB8AC3E}">
        <p14:creationId xmlns:p14="http://schemas.microsoft.com/office/powerpoint/2010/main" val="135886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520" y="1383090"/>
            <a:ext cx="8234680" cy="1352743"/>
          </a:xfrm>
          <a:prstGeom prst="rect">
            <a:avLst/>
          </a:prstGeom>
          <a:noFill/>
        </p:spPr>
        <p:txBody>
          <a:bodyPr wrap="square" lIns="91440" tIns="45720" rIns="91440" bIns="45720" rtlCol="0" anchor="t">
            <a:spAutoFit/>
          </a:bodyPr>
          <a:lstStyle/>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a:ea typeface="ITC Berkeley Oldstyle Medium" charset="0"/>
                <a:cs typeface="ITC Berkeley Oldstyle Medium" charset="0"/>
              </a:rPr>
              <a:t>Vote to fill Councilor vacancy – </a:t>
            </a:r>
            <a:r>
              <a:rPr lang="en-US" sz="2000" dirty="0">
                <a:solidFill>
                  <a:srgbClr val="7A6E67"/>
                </a:solidFill>
                <a:latin typeface="ITC Berkeley Oldstyle Medium"/>
                <a:ea typeface="ITC Berkeley Oldstyle Medium" charset="0"/>
                <a:cs typeface="ITC Berkeley Oldstyle Medium" charset="0"/>
              </a:rPr>
              <a:t>Paul Easker</a:t>
            </a:r>
          </a:p>
          <a:p>
            <a:pPr marL="742950" lvl="1" indent="-285750">
              <a:lnSpc>
                <a:spcPct val="200000"/>
              </a:lnSpc>
              <a:spcBef>
                <a:spcPts val="0"/>
              </a:spcBef>
              <a:buFont typeface="Courier New" panose="020B0604020202020204" pitchFamily="34" charset="0"/>
              <a:buChar char="o"/>
            </a:pPr>
            <a:r>
              <a:rPr lang="en-US" sz="2000" dirty="0">
                <a:solidFill>
                  <a:srgbClr val="7A6E67"/>
                </a:solidFill>
                <a:latin typeface="Times"/>
                <a:ea typeface="ITC Berkeley Oldstyle Medium" charset="0"/>
                <a:cs typeface="Times"/>
                <a:hlinkClick r:id="rId3"/>
              </a:rPr>
              <a:t>https://iastate.qualtrics.com/jfe/form/SV_1QYnerqLKQpYpfM</a:t>
            </a:r>
            <a:endParaRPr lang="en-US" sz="2000" dirty="0">
              <a:solidFill>
                <a:srgbClr val="7A6E67"/>
              </a:solidFill>
              <a:latin typeface="Times"/>
              <a:ea typeface="ITC Berkeley Oldstyle Medium" charset="0"/>
              <a:cs typeface="Times"/>
            </a:endParaRPr>
          </a:p>
        </p:txBody>
      </p:sp>
      <p:sp>
        <p:nvSpPr>
          <p:cNvPr id="3" name="TextBox 2"/>
          <p:cNvSpPr txBox="1"/>
          <p:nvPr/>
        </p:nvSpPr>
        <p:spPr>
          <a:xfrm>
            <a:off x="604520" y="416064"/>
            <a:ext cx="8234680" cy="707886"/>
          </a:xfrm>
          <a:prstGeom prst="rect">
            <a:avLst/>
          </a:prstGeom>
          <a:noFill/>
        </p:spPr>
        <p:txBody>
          <a:bodyPr wrap="square" rtlCol="0">
            <a:spAutoFit/>
          </a:bodyPr>
          <a:lstStyle/>
          <a:p>
            <a:r>
              <a:rPr lang="en-US" sz="4000" b="1" dirty="0">
                <a:solidFill>
                  <a:srgbClr val="C8102E"/>
                </a:solidFill>
                <a:latin typeface="Univers 75 Black" charset="0"/>
              </a:rPr>
              <a:t>New Business</a:t>
            </a:r>
            <a:endParaRPr lang="en-US" sz="2200" dirty="0">
              <a:solidFill>
                <a:srgbClr val="C8102E"/>
              </a:solidFill>
            </a:endParaRPr>
          </a:p>
        </p:txBody>
      </p:sp>
      <p:cxnSp>
        <p:nvCxnSpPr>
          <p:cNvPr id="4" name="Straight Connector 3"/>
          <p:cNvCxnSpPr/>
          <p:nvPr/>
        </p:nvCxnSpPr>
        <p:spPr bwMode="auto">
          <a:xfrm>
            <a:off x="685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pic>
        <p:nvPicPr>
          <p:cNvPr id="5" name="Picture 4" descr="A qr code on a white background&#10;&#10;Description automatically generated">
            <a:extLst>
              <a:ext uri="{FF2B5EF4-FFF2-40B4-BE49-F238E27FC236}">
                <a16:creationId xmlns:a16="http://schemas.microsoft.com/office/drawing/2014/main" id="{0ABB2FDB-0E63-14E4-A06E-47DA7444BD68}"/>
              </a:ext>
            </a:extLst>
          </p:cNvPr>
          <p:cNvPicPr>
            <a:picLocks noChangeAspect="1"/>
          </p:cNvPicPr>
          <p:nvPr/>
        </p:nvPicPr>
        <p:blipFill>
          <a:blip r:embed="rId4"/>
          <a:stretch>
            <a:fillRect/>
          </a:stretch>
        </p:blipFill>
        <p:spPr>
          <a:xfrm>
            <a:off x="3000133" y="3111930"/>
            <a:ext cx="2833768" cy="2829733"/>
          </a:xfrm>
          <a:prstGeom prst="rect">
            <a:avLst/>
          </a:prstGeom>
        </p:spPr>
      </p:pic>
    </p:spTree>
    <p:extLst>
      <p:ext uri="{BB962C8B-B14F-4D97-AF65-F5344CB8AC3E}">
        <p14:creationId xmlns:p14="http://schemas.microsoft.com/office/powerpoint/2010/main" val="14282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520" y="1189361"/>
            <a:ext cx="8234680" cy="2583849"/>
          </a:xfrm>
          <a:prstGeom prst="rect">
            <a:avLst/>
          </a:prstGeom>
          <a:noFill/>
        </p:spPr>
        <p:txBody>
          <a:bodyPr wrap="square" lIns="91440" tIns="45720" rIns="91440" bIns="45720" rtlCol="0" anchor="t">
            <a:spAutoFit/>
          </a:bodyPr>
          <a:lstStyle/>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a:ea typeface="ITC Berkeley Oldstyle Medium" charset="0"/>
                <a:cs typeface="ITC Berkeley Oldstyle Medium" charset="0"/>
              </a:rPr>
              <a:t>Vote to elect VP for Communications &amp; Community Relations – </a:t>
            </a:r>
            <a:r>
              <a:rPr lang="en-US" sz="2000" dirty="0">
                <a:solidFill>
                  <a:srgbClr val="7A6E67"/>
                </a:solidFill>
                <a:latin typeface="ITC Berkeley Oldstyle Medium"/>
                <a:ea typeface="ITC Berkeley Oldstyle Medium" charset="0"/>
                <a:cs typeface="ITC Berkeley Oldstyle Medium" charset="0"/>
              </a:rPr>
              <a:t>Paul Easker</a:t>
            </a:r>
            <a:endParaRPr lang="en-US" dirty="0">
              <a:solidFill>
                <a:srgbClr val="000000"/>
              </a:solidFill>
              <a:latin typeface="ITC Berkeley Oldstyle Medium"/>
              <a:ea typeface="ITC Berkeley Oldstyle Medium" charset="0"/>
              <a:cs typeface="ITC Berkeley Oldstyle Medium" charset="0"/>
            </a:endParaRPr>
          </a:p>
          <a:p>
            <a:pPr algn="ctr">
              <a:lnSpc>
                <a:spcPct val="200000"/>
              </a:lnSpc>
              <a:spcBef>
                <a:spcPts val="0"/>
              </a:spcBef>
            </a:pPr>
            <a:r>
              <a:rPr lang="en-US" sz="2000" dirty="0">
                <a:solidFill>
                  <a:srgbClr val="7A6E67"/>
                </a:solidFill>
                <a:latin typeface="Times"/>
                <a:cs typeface="Times"/>
                <a:hlinkClick r:id="rId2"/>
              </a:rPr>
              <a:t>https://iastate.qualtrics.com/jfe/form/SV_esvTkNZd809ISwe</a:t>
            </a:r>
            <a:endParaRPr lang="en-US" sz="2000" dirty="0">
              <a:solidFill>
                <a:srgbClr val="7A6E67"/>
              </a:solidFill>
              <a:latin typeface="ITC Berkeley Oldstyle Medium"/>
              <a:cs typeface="Times"/>
            </a:endParaRPr>
          </a:p>
          <a:p>
            <a:pPr marL="285750" indent="-285750">
              <a:lnSpc>
                <a:spcPct val="200000"/>
              </a:lnSpc>
              <a:spcBef>
                <a:spcPts val="0"/>
              </a:spcBef>
              <a:buFont typeface="Arial" panose="020B0604020202020204" pitchFamily="34" charset="0"/>
              <a:buChar char="•"/>
            </a:pPr>
            <a:endParaRPr lang="en-US" sz="2000" dirty="0">
              <a:solidFill>
                <a:srgbClr val="7A6E67"/>
              </a:solidFill>
              <a:latin typeface="Times"/>
              <a:cs typeface="Times"/>
            </a:endParaRPr>
          </a:p>
        </p:txBody>
      </p:sp>
      <p:sp>
        <p:nvSpPr>
          <p:cNvPr id="3" name="TextBox 2"/>
          <p:cNvSpPr txBox="1"/>
          <p:nvPr/>
        </p:nvSpPr>
        <p:spPr>
          <a:xfrm>
            <a:off x="604520" y="416064"/>
            <a:ext cx="8234680" cy="707886"/>
          </a:xfrm>
          <a:prstGeom prst="rect">
            <a:avLst/>
          </a:prstGeom>
          <a:noFill/>
        </p:spPr>
        <p:txBody>
          <a:bodyPr wrap="square" rtlCol="0">
            <a:spAutoFit/>
          </a:bodyPr>
          <a:lstStyle/>
          <a:p>
            <a:r>
              <a:rPr lang="en-US" sz="4000" b="1" dirty="0">
                <a:solidFill>
                  <a:srgbClr val="C8102E"/>
                </a:solidFill>
                <a:latin typeface="Univers 75 Black" charset="0"/>
              </a:rPr>
              <a:t>New Business</a:t>
            </a:r>
            <a:endParaRPr lang="en-US" sz="2200" dirty="0">
              <a:solidFill>
                <a:srgbClr val="C8102E"/>
              </a:solidFill>
            </a:endParaRPr>
          </a:p>
        </p:txBody>
      </p:sp>
      <p:cxnSp>
        <p:nvCxnSpPr>
          <p:cNvPr id="4" name="Straight Connector 3"/>
          <p:cNvCxnSpPr/>
          <p:nvPr/>
        </p:nvCxnSpPr>
        <p:spPr bwMode="auto">
          <a:xfrm>
            <a:off x="685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pic>
        <p:nvPicPr>
          <p:cNvPr id="6" name="Picture 5" descr="A qr code on a white background&#10;&#10;Description automatically generated">
            <a:extLst>
              <a:ext uri="{FF2B5EF4-FFF2-40B4-BE49-F238E27FC236}">
                <a16:creationId xmlns:a16="http://schemas.microsoft.com/office/drawing/2014/main" id="{D3730758-880A-88FA-F3A0-85353543BB43}"/>
              </a:ext>
            </a:extLst>
          </p:cNvPr>
          <p:cNvPicPr>
            <a:picLocks noChangeAspect="1"/>
          </p:cNvPicPr>
          <p:nvPr/>
        </p:nvPicPr>
        <p:blipFill>
          <a:blip r:embed="rId3"/>
          <a:stretch>
            <a:fillRect/>
          </a:stretch>
        </p:blipFill>
        <p:spPr>
          <a:xfrm>
            <a:off x="3204034" y="3352558"/>
            <a:ext cx="2632613" cy="2813428"/>
          </a:xfrm>
          <a:prstGeom prst="rect">
            <a:avLst/>
          </a:prstGeom>
        </p:spPr>
      </p:pic>
    </p:spTree>
    <p:extLst>
      <p:ext uri="{BB962C8B-B14F-4D97-AF65-F5344CB8AC3E}">
        <p14:creationId xmlns:p14="http://schemas.microsoft.com/office/powerpoint/2010/main" val="372545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520" y="1962765"/>
            <a:ext cx="8234680" cy="2099036"/>
          </a:xfrm>
          <a:prstGeom prst="rect">
            <a:avLst/>
          </a:prstGeom>
          <a:noFill/>
        </p:spPr>
        <p:txBody>
          <a:bodyPr wrap="square" rtlCol="0">
            <a:spAutoFit/>
          </a:bodyPr>
          <a:lstStyle/>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If you’d like to speak, please “Raise” your hand and wait to be acknowledged.</a:t>
            </a:r>
          </a:p>
          <a:p>
            <a:pPr marL="742950" lvl="1" indent="-285750">
              <a:lnSpc>
                <a:spcPct val="200000"/>
              </a:lnSpc>
              <a:spcBef>
                <a:spcPts val="0"/>
              </a:spcBef>
              <a:buFont typeface="Arial" panose="020B0604020202020204" pitchFamily="34" charset="0"/>
              <a:buChar char="•"/>
            </a:pPr>
            <a:r>
              <a:rPr lang="en-US" sz="2000" dirty="0">
                <a:solidFill>
                  <a:srgbClr val="7A6E67"/>
                </a:solidFill>
                <a:latin typeface="ITC Berkeley Oldstyle Medium" charset="0"/>
                <a:ea typeface="ITC Berkeley Oldstyle Medium" charset="0"/>
                <a:cs typeface="ITC Berkeley Oldstyle Medium" charset="0"/>
              </a:rPr>
              <a:t>Once acknowledge, please unmute to share your discussion item(s)</a:t>
            </a:r>
          </a:p>
        </p:txBody>
      </p:sp>
      <p:sp>
        <p:nvSpPr>
          <p:cNvPr id="3" name="TextBox 2"/>
          <p:cNvSpPr txBox="1"/>
          <p:nvPr/>
        </p:nvSpPr>
        <p:spPr>
          <a:xfrm>
            <a:off x="604520" y="381000"/>
            <a:ext cx="8234680" cy="1323439"/>
          </a:xfrm>
          <a:prstGeom prst="rect">
            <a:avLst/>
          </a:prstGeom>
          <a:noFill/>
        </p:spPr>
        <p:txBody>
          <a:bodyPr wrap="square" rtlCol="0">
            <a:spAutoFit/>
          </a:bodyPr>
          <a:lstStyle/>
          <a:p>
            <a:r>
              <a:rPr lang="en-US" sz="4000" b="1" dirty="0">
                <a:solidFill>
                  <a:srgbClr val="C8102E"/>
                </a:solidFill>
                <a:latin typeface="Univers 75 Black" charset="0"/>
              </a:rPr>
              <a:t>Open Discussion for the Betterment of Council</a:t>
            </a:r>
            <a:endParaRPr lang="en-US" sz="2200" dirty="0">
              <a:solidFill>
                <a:srgbClr val="C8102E"/>
              </a:solidFill>
            </a:endParaRPr>
          </a:p>
        </p:txBody>
      </p:sp>
      <p:cxnSp>
        <p:nvCxnSpPr>
          <p:cNvPr id="4" name="Straight Connector 3"/>
          <p:cNvCxnSpPr/>
          <p:nvPr/>
        </p:nvCxnSpPr>
        <p:spPr bwMode="auto">
          <a:xfrm>
            <a:off x="762000" y="182880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Tree>
    <p:extLst>
      <p:ext uri="{BB962C8B-B14F-4D97-AF65-F5344CB8AC3E}">
        <p14:creationId xmlns:p14="http://schemas.microsoft.com/office/powerpoint/2010/main" val="119126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417" y="1504950"/>
            <a:ext cx="2745826" cy="1777666"/>
          </a:xfrm>
          <a:prstGeom prst="rect">
            <a:avLst/>
          </a:prstGeom>
          <a:solidFill>
            <a:schemeClr val="bg1"/>
          </a:solidFill>
        </p:spPr>
        <p:txBody>
          <a:bodyPr wrap="square" rtlCol="0">
            <a:spAutoFit/>
          </a:bodyPr>
          <a:lstStyle/>
          <a:p>
            <a:pPr>
              <a:spcBef>
                <a:spcPts val="0"/>
              </a:spcBef>
            </a:pPr>
            <a:r>
              <a:rPr lang="en-US" sz="1600" b="1" dirty="0">
                <a:solidFill>
                  <a:srgbClr val="C8102E"/>
                </a:solidFill>
                <a:latin typeface="Univers 75 Black" charset="0"/>
                <a:ea typeface="Univers 75 Black" charset="0"/>
                <a:cs typeface="Univers 75 Black" charset="0"/>
              </a:rPr>
              <a:t>General Council Meeting</a:t>
            </a:r>
          </a:p>
          <a:p>
            <a:pPr marL="285750" indent="-285750">
              <a:lnSpc>
                <a:spcPct val="150000"/>
              </a:lnSpc>
              <a:spcBef>
                <a:spcPts val="0"/>
              </a:spcBef>
              <a:buFont typeface="Arial" panose="020B0604020202020204" pitchFamily="34" charset="0"/>
              <a:buChar char="•"/>
            </a:pPr>
            <a:r>
              <a:rPr lang="en-US" sz="1600" dirty="0">
                <a:solidFill>
                  <a:srgbClr val="7A6E67"/>
                </a:solidFill>
                <a:latin typeface="Univers 47 Condensed Light" charset="0"/>
                <a:ea typeface="Univers 47 Condensed Light" charset="0"/>
                <a:cs typeface="Univers 47 Condensed Light" charset="0"/>
              </a:rPr>
              <a:t>Thursday, Oct. 10, 2024</a:t>
            </a:r>
          </a:p>
          <a:p>
            <a:pPr marL="285750" indent="-285750">
              <a:lnSpc>
                <a:spcPct val="150000"/>
              </a:lnSpc>
              <a:spcBef>
                <a:spcPts val="0"/>
              </a:spcBef>
              <a:buFont typeface="Arial" panose="020B0604020202020204" pitchFamily="34" charset="0"/>
              <a:buChar char="•"/>
            </a:pPr>
            <a:r>
              <a:rPr lang="en-US" sz="1600" dirty="0">
                <a:solidFill>
                  <a:srgbClr val="7A6E67"/>
                </a:solidFill>
                <a:latin typeface="Univers 47 Condensed Light" charset="0"/>
                <a:ea typeface="Univers 47 Condensed Light" charset="0"/>
                <a:cs typeface="Univers 47 Condensed Light" charset="0"/>
              </a:rPr>
              <a:t>2:10 PM</a:t>
            </a:r>
          </a:p>
          <a:p>
            <a:pPr marL="285750" indent="-285750">
              <a:lnSpc>
                <a:spcPct val="150000"/>
              </a:lnSpc>
              <a:spcBef>
                <a:spcPts val="0"/>
              </a:spcBef>
              <a:buFont typeface="Arial" panose="020B0604020202020204" pitchFamily="34" charset="0"/>
              <a:buChar char="•"/>
            </a:pPr>
            <a:r>
              <a:rPr lang="en-US" sz="1600" dirty="0">
                <a:solidFill>
                  <a:srgbClr val="7A6E67"/>
                </a:solidFill>
                <a:latin typeface="Univers 47 Condensed Light" charset="0"/>
                <a:ea typeface="Univers 47 Condensed Light" charset="0"/>
                <a:cs typeface="Univers 47 Condensed Light" charset="0"/>
              </a:rPr>
              <a:t>4250 Student Innovation Center OR Teams</a:t>
            </a:r>
          </a:p>
        </p:txBody>
      </p:sp>
      <p:sp>
        <p:nvSpPr>
          <p:cNvPr id="3" name="TextBox 2"/>
          <p:cNvSpPr txBox="1"/>
          <p:nvPr/>
        </p:nvSpPr>
        <p:spPr>
          <a:xfrm>
            <a:off x="581015" y="369896"/>
            <a:ext cx="7750185" cy="769441"/>
          </a:xfrm>
          <a:prstGeom prst="rect">
            <a:avLst/>
          </a:prstGeom>
          <a:noFill/>
        </p:spPr>
        <p:txBody>
          <a:bodyPr wrap="square" rtlCol="0">
            <a:spAutoFit/>
          </a:bodyPr>
          <a:lstStyle/>
          <a:p>
            <a:r>
              <a:rPr lang="en-US" sz="4400" b="1" dirty="0">
                <a:solidFill>
                  <a:srgbClr val="C8102E"/>
                </a:solidFill>
                <a:latin typeface="Univers 75 Black" charset="0"/>
                <a:ea typeface="Univers 75 Black" charset="0"/>
                <a:cs typeface="Univers 75 Black" charset="0"/>
              </a:rPr>
              <a:t>Announcements</a:t>
            </a:r>
            <a:endParaRPr lang="en-US" sz="4800" dirty="0"/>
          </a:p>
        </p:txBody>
      </p:sp>
      <p:cxnSp>
        <p:nvCxnSpPr>
          <p:cNvPr id="4" name="Straight Connector 3"/>
          <p:cNvCxnSpPr/>
          <p:nvPr/>
        </p:nvCxnSpPr>
        <p:spPr bwMode="auto">
          <a:xfrm>
            <a:off x="685800" y="1123950"/>
            <a:ext cx="76200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5" name="TextBox 4"/>
          <p:cNvSpPr txBox="1"/>
          <p:nvPr/>
        </p:nvSpPr>
        <p:spPr>
          <a:xfrm>
            <a:off x="3259496" y="1504950"/>
            <a:ext cx="2715686" cy="1777666"/>
          </a:xfrm>
          <a:prstGeom prst="rect">
            <a:avLst/>
          </a:prstGeom>
          <a:solidFill>
            <a:schemeClr val="bg1"/>
          </a:solidFill>
        </p:spPr>
        <p:txBody>
          <a:bodyPr wrap="square" rtlCol="0">
            <a:spAutoFit/>
          </a:bodyPr>
          <a:lstStyle/>
          <a:p>
            <a:pPr>
              <a:spcBef>
                <a:spcPts val="0"/>
              </a:spcBef>
            </a:pPr>
            <a:r>
              <a:rPr lang="en-US" sz="1600" b="1" dirty="0">
                <a:solidFill>
                  <a:srgbClr val="C8102E"/>
                </a:solidFill>
                <a:latin typeface="Univers 75 Black" charset="0"/>
                <a:ea typeface="Univers 75 Black" charset="0"/>
                <a:cs typeface="Univers 75 Black" charset="0"/>
              </a:rPr>
              <a:t>Executive Committee Meeting</a:t>
            </a:r>
            <a:endParaRPr lang="en-US" sz="1400" b="1" dirty="0">
              <a:solidFill>
                <a:srgbClr val="C8102E"/>
              </a:solidFill>
              <a:latin typeface="Univers 75 Black" charset="0"/>
              <a:ea typeface="Univers 75 Black" charset="0"/>
              <a:cs typeface="Univers 75 Black" charset="0"/>
            </a:endParaRPr>
          </a:p>
          <a:p>
            <a:pPr marL="285750" indent="-285750">
              <a:lnSpc>
                <a:spcPct val="150000"/>
              </a:lnSpc>
              <a:spcBef>
                <a:spcPts val="0"/>
              </a:spcBef>
              <a:buFont typeface="Arial" panose="020B0604020202020204" pitchFamily="34" charset="0"/>
              <a:buChar char="•"/>
            </a:pPr>
            <a:r>
              <a:rPr lang="en-US" sz="1600" dirty="0">
                <a:solidFill>
                  <a:srgbClr val="7A6E67"/>
                </a:solidFill>
                <a:latin typeface="Univers 47 Condensed Light" charset="0"/>
                <a:ea typeface="Univers 47 Condensed Light" charset="0"/>
                <a:cs typeface="Univers 47 Condensed Light" charset="0"/>
              </a:rPr>
              <a:t>Friday, Sept. 20, 2024</a:t>
            </a:r>
          </a:p>
          <a:p>
            <a:pPr marL="285750" indent="-285750">
              <a:lnSpc>
                <a:spcPct val="150000"/>
              </a:lnSpc>
              <a:spcBef>
                <a:spcPts val="0"/>
              </a:spcBef>
              <a:buFont typeface="Arial" panose="020B0604020202020204" pitchFamily="34" charset="0"/>
              <a:buChar char="•"/>
            </a:pPr>
            <a:r>
              <a:rPr lang="en-US" sz="1600" dirty="0">
                <a:solidFill>
                  <a:srgbClr val="7A6E67"/>
                </a:solidFill>
                <a:latin typeface="Univers 47 Condensed Light" charset="0"/>
                <a:ea typeface="Univers 47 Condensed Light" charset="0"/>
                <a:cs typeface="Univers 47 Condensed Light" charset="0"/>
              </a:rPr>
              <a:t>9-11 AM</a:t>
            </a:r>
          </a:p>
          <a:p>
            <a:pPr marL="285750" indent="-285750">
              <a:lnSpc>
                <a:spcPct val="150000"/>
              </a:lnSpc>
              <a:spcBef>
                <a:spcPts val="0"/>
              </a:spcBef>
              <a:buFont typeface="Arial" panose="020B0604020202020204" pitchFamily="34" charset="0"/>
              <a:buChar char="•"/>
            </a:pPr>
            <a:r>
              <a:rPr lang="en-US" sz="1600" dirty="0">
                <a:solidFill>
                  <a:srgbClr val="7A6E67"/>
                </a:solidFill>
                <a:latin typeface="Univers 47 Condensed Light" charset="0"/>
                <a:ea typeface="Univers 47 Condensed Light" charset="0"/>
                <a:cs typeface="Univers 47 Condensed Light" charset="0"/>
              </a:rPr>
              <a:t>1118 Student Innovation Center</a:t>
            </a:r>
          </a:p>
        </p:txBody>
      </p:sp>
      <p:cxnSp>
        <p:nvCxnSpPr>
          <p:cNvPr id="7" name="Straight Connector 6"/>
          <p:cNvCxnSpPr/>
          <p:nvPr/>
        </p:nvCxnSpPr>
        <p:spPr bwMode="auto">
          <a:xfrm>
            <a:off x="3124200" y="1123950"/>
            <a:ext cx="2059" cy="3048000"/>
          </a:xfrm>
          <a:prstGeom prst="line">
            <a:avLst/>
          </a:prstGeom>
          <a:solidFill>
            <a:schemeClr val="accent1"/>
          </a:solidFill>
          <a:ln w="12700" cap="flat" cmpd="sng" algn="ctr">
            <a:solidFill>
              <a:srgbClr val="F1BE48"/>
            </a:solidFill>
            <a:prstDash val="solid"/>
            <a:round/>
            <a:headEnd type="none" w="med" len="med"/>
            <a:tailEnd type="none" w="med" len="med"/>
          </a:ln>
          <a:effectLst/>
        </p:spPr>
      </p:cxnSp>
      <p:cxnSp>
        <p:nvCxnSpPr>
          <p:cNvPr id="8" name="Straight Connector 7"/>
          <p:cNvCxnSpPr/>
          <p:nvPr/>
        </p:nvCxnSpPr>
        <p:spPr bwMode="auto">
          <a:xfrm>
            <a:off x="5975182" y="1123950"/>
            <a:ext cx="2059" cy="304800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35CE0C8A-CD70-E5EC-80B0-8F1BAE8F06BC}"/>
              </a:ext>
            </a:extLst>
          </p:cNvPr>
          <p:cNvSpPr txBox="1"/>
          <p:nvPr/>
        </p:nvSpPr>
        <p:spPr>
          <a:xfrm>
            <a:off x="6108419" y="1504950"/>
            <a:ext cx="2715686" cy="4362989"/>
          </a:xfrm>
          <a:prstGeom prst="rect">
            <a:avLst/>
          </a:prstGeom>
          <a:solidFill>
            <a:schemeClr val="bg1"/>
          </a:solidFill>
        </p:spPr>
        <p:txBody>
          <a:bodyPr wrap="square" lIns="91440" tIns="45720" rIns="91440" bIns="45720" rtlCol="0" anchor="t">
            <a:spAutoFit/>
          </a:bodyPr>
          <a:lstStyle/>
          <a:p>
            <a:pPr>
              <a:spcBef>
                <a:spcPts val="0"/>
              </a:spcBef>
            </a:pPr>
            <a:r>
              <a:rPr lang="en-US" sz="1600" b="1" dirty="0">
                <a:solidFill>
                  <a:srgbClr val="C8102E"/>
                </a:solidFill>
                <a:latin typeface="Univers 75 Black" charset="0"/>
                <a:ea typeface="Univers 75 Black" charset="0"/>
                <a:cs typeface="Univers 75 Black" charset="0"/>
              </a:rPr>
              <a:t>Professional Development</a:t>
            </a:r>
            <a:endParaRPr lang="en-US" sz="1400" b="1" dirty="0">
              <a:solidFill>
                <a:srgbClr val="C8102E"/>
              </a:solidFill>
              <a:latin typeface="Univers 75 Black" charset="0"/>
              <a:ea typeface="Univers 75 Black" charset="0"/>
              <a:cs typeface="Univers 75 Black" charset="0"/>
            </a:endParaRPr>
          </a:p>
          <a:p>
            <a:pPr marL="285750" indent="-285750">
              <a:lnSpc>
                <a:spcPct val="150000"/>
              </a:lnSpc>
              <a:spcBef>
                <a:spcPts val="0"/>
              </a:spcBef>
              <a:buFont typeface="Arial" panose="020B0604020202020204" pitchFamily="34" charset="0"/>
              <a:buChar char="•"/>
            </a:pPr>
            <a:r>
              <a:rPr lang="en-US" sz="1600" b="1" dirty="0">
                <a:solidFill>
                  <a:srgbClr val="7A6E67"/>
                </a:solidFill>
                <a:latin typeface="Univers 47 Condensed Light"/>
                <a:ea typeface="Univers 47 Condensed Light" charset="0"/>
                <a:cs typeface="Univers 47 Condensed Light" charset="0"/>
              </a:rPr>
              <a:t>Sept. Seminar Series:</a:t>
            </a:r>
            <a:r>
              <a:rPr lang="en-US" sz="1600" dirty="0">
                <a:solidFill>
                  <a:srgbClr val="7A6E67"/>
                </a:solidFill>
                <a:latin typeface="Univers 47 Condensed Light"/>
                <a:ea typeface="Univers 47 Condensed Light" charset="0"/>
                <a:cs typeface="Univers 47 Condensed Light" charset="0"/>
              </a:rPr>
              <a:t> </a:t>
            </a:r>
            <a:r>
              <a:rPr lang="en-US" sz="1600" dirty="0">
                <a:solidFill>
                  <a:srgbClr val="7A6E67"/>
                </a:solidFill>
                <a:latin typeface="Univers 47 Condensed Light"/>
                <a:ea typeface="Roboto"/>
                <a:cs typeface="Roboto"/>
              </a:rPr>
              <a:t>Exploring Research Excellence: What Carnegie R1 Means for You at Iowa State University</a:t>
            </a:r>
            <a:endParaRPr lang="en-US" sz="1600" dirty="0">
              <a:solidFill>
                <a:srgbClr val="7A6E67"/>
              </a:solidFill>
              <a:latin typeface="Univers 47 Condensed Light"/>
              <a:ea typeface="Univers 47 Condensed Light" charset="0"/>
              <a:cs typeface="Univers 47 Condensed Light" charset="0"/>
            </a:endParaRPr>
          </a:p>
          <a:p>
            <a:pPr marL="285750" indent="-285750">
              <a:lnSpc>
                <a:spcPct val="150000"/>
              </a:lnSpc>
              <a:spcBef>
                <a:spcPts val="0"/>
              </a:spcBef>
              <a:buFont typeface="Arial" panose="020B0604020202020204" pitchFamily="34" charset="0"/>
              <a:buChar char="•"/>
            </a:pPr>
            <a:r>
              <a:rPr lang="en-US" sz="1600" dirty="0">
                <a:solidFill>
                  <a:srgbClr val="7A6E67"/>
                </a:solidFill>
                <a:latin typeface="Univers 47 Condensed Light"/>
                <a:ea typeface="Univers 47 Condensed Light" charset="0"/>
                <a:cs typeface="Univers 47 Condensed Light" charset="0"/>
              </a:rPr>
              <a:t>9.18.24 | 1160 Sweeney Hall | </a:t>
            </a:r>
            <a:r>
              <a:rPr lang="en-US" sz="1600" dirty="0">
                <a:solidFill>
                  <a:srgbClr val="7A6E67"/>
                </a:solidFill>
                <a:latin typeface="Univers 47 Condensed Light"/>
                <a:ea typeface="Univers 47 Condensed Light" charset="0"/>
                <a:cs typeface="Univers 47 Condensed Light" charset="0"/>
                <a:hlinkClick r:id="rId2"/>
              </a:rPr>
              <a:t>Register in Workday</a:t>
            </a:r>
            <a:endParaRPr lang="en-US" sz="1600" dirty="0">
              <a:solidFill>
                <a:srgbClr val="7A6E67"/>
              </a:solidFill>
              <a:latin typeface="Univers 47 Condensed Light"/>
              <a:ea typeface="Univers 47 Condensed Light" charset="0"/>
              <a:cs typeface="Univers 47 Condensed Light" charset="0"/>
            </a:endParaRPr>
          </a:p>
          <a:p>
            <a:pPr marL="285750" indent="-285750">
              <a:lnSpc>
                <a:spcPct val="150000"/>
              </a:lnSpc>
              <a:spcBef>
                <a:spcPts val="0"/>
              </a:spcBef>
              <a:buFont typeface="Arial" panose="020B0604020202020204" pitchFamily="34" charset="0"/>
              <a:buChar char="•"/>
            </a:pPr>
            <a:r>
              <a:rPr lang="en-US" sz="1600" b="1" dirty="0">
                <a:solidFill>
                  <a:srgbClr val="7A6E67"/>
                </a:solidFill>
                <a:latin typeface="Univers 47 Condensed Light"/>
                <a:ea typeface="Univers 47 Condensed Light" charset="0"/>
                <a:cs typeface="Univers 47 Condensed Light" charset="0"/>
              </a:rPr>
              <a:t>2025 Conference</a:t>
            </a:r>
            <a:endParaRPr lang="en-US" b="1" dirty="0">
              <a:latin typeface="Univers 47 Condensed Light"/>
            </a:endParaRPr>
          </a:p>
          <a:p>
            <a:pPr marL="285750" indent="-285750">
              <a:lnSpc>
                <a:spcPct val="150000"/>
              </a:lnSpc>
              <a:spcBef>
                <a:spcPts val="0"/>
              </a:spcBef>
              <a:buFont typeface="Arial" panose="020B0604020202020204" pitchFamily="34" charset="0"/>
              <a:buChar char="•"/>
            </a:pPr>
            <a:r>
              <a:rPr lang="en-US" sz="1600" dirty="0">
                <a:solidFill>
                  <a:srgbClr val="7A6E67"/>
                </a:solidFill>
                <a:latin typeface="Univers 47 Condensed Light" charset="0"/>
                <a:ea typeface="Univers 47 Condensed Light" charset="0"/>
                <a:cs typeface="Univers 47 Condensed Light" charset="0"/>
              </a:rPr>
              <a:t>Thursday, Feb. 27, 2025</a:t>
            </a:r>
          </a:p>
          <a:p>
            <a:pPr marL="285750" indent="-285750">
              <a:lnSpc>
                <a:spcPct val="150000"/>
              </a:lnSpc>
              <a:spcBef>
                <a:spcPts val="0"/>
              </a:spcBef>
              <a:buFont typeface="Arial" panose="020B0604020202020204" pitchFamily="34" charset="0"/>
              <a:buChar char="•"/>
            </a:pPr>
            <a:r>
              <a:rPr lang="en-US" sz="1600" dirty="0">
                <a:solidFill>
                  <a:srgbClr val="7A6E67"/>
                </a:solidFill>
                <a:latin typeface="Univers 47 Condensed Light" charset="0"/>
                <a:ea typeface="Univers 47 Condensed Light" charset="0"/>
                <a:cs typeface="Univers 47 Condensed Light" charset="0"/>
              </a:rPr>
              <a:t>Gateway Hotel &amp; Conference Center</a:t>
            </a:r>
          </a:p>
        </p:txBody>
      </p:sp>
    </p:spTree>
    <p:extLst>
      <p:ext uri="{BB962C8B-B14F-4D97-AF65-F5344CB8AC3E}">
        <p14:creationId xmlns:p14="http://schemas.microsoft.com/office/powerpoint/2010/main" val="173728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520" y="1383090"/>
            <a:ext cx="8234680" cy="4297780"/>
          </a:xfrm>
          <a:prstGeom prst="rect">
            <a:avLst/>
          </a:prstGeom>
          <a:noFill/>
        </p:spPr>
        <p:txBody>
          <a:bodyPr wrap="square" rtlCol="0">
            <a:spAutoFit/>
          </a:bodyPr>
          <a:lstStyle/>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Call to Order – </a:t>
            </a:r>
            <a:r>
              <a:rPr lang="en-US" sz="2000" dirty="0">
                <a:solidFill>
                  <a:srgbClr val="7A6E67"/>
                </a:solidFill>
                <a:latin typeface="ITC Berkeley Oldstyle Medium" charset="0"/>
                <a:ea typeface="ITC Berkeley Oldstyle Medium" charset="0"/>
                <a:cs typeface="ITC Berkeley Oldstyle Medium" charset="0"/>
              </a:rPr>
              <a:t>Jennifer Schroeder</a:t>
            </a:r>
            <a:endParaRPr lang="en-US" dirty="0">
              <a:solidFill>
                <a:srgbClr val="7A6E67"/>
              </a:solidFill>
              <a:latin typeface="ITC Berkeley Oldstyle Medium" charset="0"/>
              <a:ea typeface="ITC Berkeley Oldstyle Medium" charset="0"/>
              <a:cs typeface="ITC Berkeley Oldstyle Medium" charset="0"/>
            </a:endParaRPr>
          </a:p>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Establish Quorum – </a:t>
            </a:r>
            <a:r>
              <a:rPr lang="en-US" sz="2000" dirty="0">
                <a:solidFill>
                  <a:srgbClr val="7A6E67"/>
                </a:solidFill>
                <a:latin typeface="ITC Berkeley Oldstyle Medium" charset="0"/>
                <a:ea typeface="ITC Berkeley Oldstyle Medium" charset="0"/>
                <a:cs typeface="ITC Berkeley Oldstyle Medium" charset="0"/>
              </a:rPr>
              <a:t>Jennifer Schroeder &amp; Sara Everson</a:t>
            </a:r>
            <a:endParaRPr lang="en-US" dirty="0">
              <a:solidFill>
                <a:srgbClr val="7A6E67"/>
              </a:solidFill>
              <a:latin typeface="ITC Berkeley Oldstyle Medium" charset="0"/>
              <a:ea typeface="ITC Berkeley Oldstyle Medium" charset="0"/>
              <a:cs typeface="ITC Berkeley Oldstyle Medium" charset="0"/>
            </a:endParaRPr>
          </a:p>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Approval of Today’s Agenda – </a:t>
            </a:r>
            <a:r>
              <a:rPr lang="en-US" sz="2000" dirty="0">
                <a:solidFill>
                  <a:srgbClr val="7A6E67"/>
                </a:solidFill>
                <a:latin typeface="ITC Berkeley Oldstyle Medium" charset="0"/>
                <a:ea typeface="ITC Berkeley Oldstyle Medium" charset="0"/>
                <a:cs typeface="ITC Berkeley Oldstyle Medium" charset="0"/>
              </a:rPr>
              <a:t>Jennifer Schroeder</a:t>
            </a:r>
            <a:endParaRPr lang="en-US" dirty="0">
              <a:solidFill>
                <a:srgbClr val="7A6E67"/>
              </a:solidFill>
              <a:latin typeface="ITC Berkeley Oldstyle Medium" charset="0"/>
              <a:ea typeface="ITC Berkeley Oldstyle Medium" charset="0"/>
              <a:cs typeface="ITC Berkeley Oldstyle Medium" charset="0"/>
            </a:endParaRPr>
          </a:p>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Approval of Previous Meeting Minutes – </a:t>
            </a:r>
            <a:r>
              <a:rPr lang="en-US" sz="2000" dirty="0">
                <a:solidFill>
                  <a:srgbClr val="7A6E67"/>
                </a:solidFill>
                <a:latin typeface="ITC Berkeley Oldstyle Medium" charset="0"/>
                <a:ea typeface="ITC Berkeley Oldstyle Medium" charset="0"/>
                <a:cs typeface="ITC Berkeley Oldstyle Medium" charset="0"/>
              </a:rPr>
              <a:t>Jennifer Schroeder</a:t>
            </a:r>
            <a:endParaRPr lang="en-US" dirty="0">
              <a:solidFill>
                <a:srgbClr val="7A6E67"/>
              </a:solidFill>
              <a:latin typeface="ITC Berkeley Oldstyle Medium" charset="0"/>
              <a:ea typeface="ITC Berkeley Oldstyle Medium" charset="0"/>
              <a:cs typeface="ITC Berkeley Oldstyle Medium" charset="0"/>
            </a:endParaRPr>
          </a:p>
          <a:p>
            <a:pPr marL="742950" lvl="1" indent="-285750">
              <a:lnSpc>
                <a:spcPct val="200000"/>
              </a:lnSpc>
              <a:spcBef>
                <a:spcPts val="0"/>
              </a:spcBef>
              <a:buFont typeface="Arial" panose="020B0604020202020204" pitchFamily="34" charset="0"/>
              <a:buChar char="•"/>
            </a:pPr>
            <a:r>
              <a:rPr lang="en-US" sz="2000" dirty="0">
                <a:solidFill>
                  <a:srgbClr val="7A6E67"/>
                </a:solidFill>
                <a:latin typeface="ITC Berkeley Oldstyle Medium" charset="0"/>
                <a:ea typeface="ITC Berkeley Oldstyle Medium" charset="0"/>
                <a:cs typeface="ITC Berkeley Oldstyle Medium" charset="0"/>
              </a:rPr>
              <a:t>July 11, 2024 </a:t>
            </a:r>
          </a:p>
          <a:p>
            <a:pPr marL="285750" indent="-285750">
              <a:lnSpc>
                <a:spcPct val="200000"/>
              </a:lnSpc>
              <a:spcBef>
                <a:spcPts val="0"/>
              </a:spcBef>
              <a:buFont typeface="Arial" panose="020B0604020202020204" pitchFamily="34" charset="0"/>
              <a:buChar char="•"/>
            </a:pPr>
            <a:endParaRPr lang="en-US" dirty="0">
              <a:solidFill>
                <a:srgbClr val="7A6E67"/>
              </a:solidFill>
              <a:latin typeface="ITC Berkeley Oldstyle Medium" charset="0"/>
              <a:ea typeface="ITC Berkeley Oldstyle Medium" charset="0"/>
              <a:cs typeface="ITC Berkeley Oldstyle Medium" charset="0"/>
            </a:endParaRPr>
          </a:p>
        </p:txBody>
      </p:sp>
      <p:sp>
        <p:nvSpPr>
          <p:cNvPr id="3" name="TextBox 2"/>
          <p:cNvSpPr txBox="1"/>
          <p:nvPr/>
        </p:nvSpPr>
        <p:spPr>
          <a:xfrm>
            <a:off x="604520" y="416064"/>
            <a:ext cx="5105400" cy="707886"/>
          </a:xfrm>
          <a:prstGeom prst="rect">
            <a:avLst/>
          </a:prstGeom>
          <a:noFill/>
        </p:spPr>
        <p:txBody>
          <a:bodyPr wrap="square" rtlCol="0">
            <a:spAutoFit/>
          </a:bodyPr>
          <a:lstStyle/>
          <a:p>
            <a:r>
              <a:rPr lang="en-US" sz="4000" b="1" dirty="0">
                <a:solidFill>
                  <a:srgbClr val="C8102E"/>
                </a:solidFill>
                <a:latin typeface="Univers 75 Black" charset="0"/>
                <a:ea typeface="Univers 75 Black" charset="0"/>
                <a:cs typeface="Univers 75 Black" charset="0"/>
              </a:rPr>
              <a:t>Agenda</a:t>
            </a:r>
            <a:endParaRPr lang="en-US" sz="2200" dirty="0">
              <a:solidFill>
                <a:srgbClr val="C8102E"/>
              </a:solidFill>
            </a:endParaRPr>
          </a:p>
        </p:txBody>
      </p:sp>
      <p:cxnSp>
        <p:nvCxnSpPr>
          <p:cNvPr id="4" name="Straight Connector 3"/>
          <p:cNvCxnSpPr/>
          <p:nvPr/>
        </p:nvCxnSpPr>
        <p:spPr bwMode="auto">
          <a:xfrm>
            <a:off x="685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Tree>
    <p:extLst>
      <p:ext uri="{BB962C8B-B14F-4D97-AF65-F5344CB8AC3E}">
        <p14:creationId xmlns:p14="http://schemas.microsoft.com/office/powerpoint/2010/main" val="70313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520" y="1392696"/>
            <a:ext cx="8234680" cy="1466235"/>
          </a:xfrm>
          <a:prstGeom prst="rect">
            <a:avLst/>
          </a:prstGeom>
          <a:noFill/>
        </p:spPr>
        <p:txBody>
          <a:bodyPr wrap="square" lIns="91440" tIns="45720" rIns="91440" bIns="45720" rtlCol="0" anchor="t">
            <a:spAutoFit/>
          </a:bodyPr>
          <a:lstStyle/>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a:ea typeface="ITC Berkeley Oldstyle Medium" charset="0"/>
                <a:cs typeface="ITC Berkeley Oldstyle Medium" charset="0"/>
              </a:rPr>
              <a:t>Amy Ward – Manager ITS</a:t>
            </a:r>
            <a:endParaRPr lang="en-US" sz="2000" dirty="0">
              <a:solidFill>
                <a:srgbClr val="7A6E67"/>
              </a:solidFill>
              <a:latin typeface="ITC Berkeley Oldstyle Medium"/>
              <a:ea typeface="ITC Berkeley Oldstyle Medium" charset="0"/>
              <a:cs typeface="ITC Berkeley Oldstyle Medium" charset="0"/>
            </a:endParaRPr>
          </a:p>
          <a:p>
            <a:pPr marL="285750" indent="-285750">
              <a:lnSpc>
                <a:spcPct val="200000"/>
              </a:lnSpc>
              <a:spcBef>
                <a:spcPts val="0"/>
              </a:spcBef>
              <a:buFont typeface="Arial" panose="020B0604020202020204" pitchFamily="34" charset="0"/>
              <a:buChar char="•"/>
            </a:pPr>
            <a:endParaRPr lang="en-US" dirty="0">
              <a:solidFill>
                <a:srgbClr val="7A6E67"/>
              </a:solidFill>
              <a:latin typeface="ITC Berkeley Oldstyle Medium" charset="0"/>
              <a:ea typeface="ITC Berkeley Oldstyle Medium" charset="0"/>
              <a:cs typeface="ITC Berkeley Oldstyle Medium" charset="0"/>
            </a:endParaRPr>
          </a:p>
        </p:txBody>
      </p:sp>
      <p:sp>
        <p:nvSpPr>
          <p:cNvPr id="3" name="TextBox 2"/>
          <p:cNvSpPr txBox="1"/>
          <p:nvPr/>
        </p:nvSpPr>
        <p:spPr>
          <a:xfrm>
            <a:off x="604520" y="416064"/>
            <a:ext cx="7765996" cy="707886"/>
          </a:xfrm>
          <a:prstGeom prst="rect">
            <a:avLst/>
          </a:prstGeom>
          <a:noFill/>
        </p:spPr>
        <p:txBody>
          <a:bodyPr wrap="square" lIns="91440" tIns="45720" rIns="91440" bIns="45720" rtlCol="0" anchor="t">
            <a:spAutoFit/>
          </a:bodyPr>
          <a:lstStyle/>
          <a:p>
            <a:r>
              <a:rPr lang="en-US" sz="4000" b="1" dirty="0">
                <a:solidFill>
                  <a:srgbClr val="C8102E"/>
                </a:solidFill>
                <a:latin typeface="Univers 75 Black"/>
                <a:ea typeface="Univers 75 Black" charset="0"/>
                <a:cs typeface="Univers 75 Black" charset="0"/>
              </a:rPr>
              <a:t>Administrative Reports</a:t>
            </a:r>
            <a:endParaRPr lang="en-US" sz="2200" dirty="0">
              <a:solidFill>
                <a:srgbClr val="C8102E"/>
              </a:solidFill>
              <a:latin typeface="Univers 75 Black"/>
            </a:endParaRPr>
          </a:p>
        </p:txBody>
      </p:sp>
      <p:cxnSp>
        <p:nvCxnSpPr>
          <p:cNvPr id="4" name="Straight Connector 3"/>
          <p:cNvCxnSpPr/>
          <p:nvPr/>
        </p:nvCxnSpPr>
        <p:spPr bwMode="auto">
          <a:xfrm>
            <a:off x="685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Tree>
    <p:extLst>
      <p:ext uri="{BB962C8B-B14F-4D97-AF65-F5344CB8AC3E}">
        <p14:creationId xmlns:p14="http://schemas.microsoft.com/office/powerpoint/2010/main" val="397834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4E29-366F-604A-BCE9-D265DC5773D8}"/>
              </a:ext>
            </a:extLst>
          </p:cNvPr>
          <p:cNvSpPr>
            <a:spLocks noGrp="1"/>
          </p:cNvSpPr>
          <p:nvPr>
            <p:ph type="ctrTitle"/>
          </p:nvPr>
        </p:nvSpPr>
        <p:spPr/>
        <p:txBody>
          <a:bodyPr>
            <a:normAutofit fontScale="90000"/>
          </a:bodyPr>
          <a:lstStyle/>
          <a:p>
            <a:r>
              <a:rPr lang="en-US" dirty="0"/>
              <a:t>Identity Governance Project Update</a:t>
            </a:r>
          </a:p>
        </p:txBody>
      </p:sp>
      <p:sp>
        <p:nvSpPr>
          <p:cNvPr id="3" name="Subtitle 2">
            <a:extLst>
              <a:ext uri="{FF2B5EF4-FFF2-40B4-BE49-F238E27FC236}">
                <a16:creationId xmlns:a16="http://schemas.microsoft.com/office/drawing/2014/main" id="{CA17CCB1-2162-4041-91F9-22EFC4CC3C97}"/>
              </a:ext>
            </a:extLst>
          </p:cNvPr>
          <p:cNvSpPr>
            <a:spLocks noGrp="1"/>
          </p:cNvSpPr>
          <p:nvPr>
            <p:ph type="subTitle" idx="1"/>
          </p:nvPr>
        </p:nvSpPr>
        <p:spPr>
          <a:xfrm>
            <a:off x="471933" y="3549849"/>
            <a:ext cx="5144632" cy="1563395"/>
          </a:xfrm>
        </p:spPr>
        <p:txBody>
          <a:bodyPr>
            <a:normAutofit/>
          </a:bodyPr>
          <a:lstStyle/>
          <a:p>
            <a:r>
              <a:rPr lang="en-US" dirty="0"/>
              <a:t>Migration from Okta to Microsoft</a:t>
            </a:r>
          </a:p>
        </p:txBody>
      </p:sp>
    </p:spTree>
    <p:extLst>
      <p:ext uri="{BB962C8B-B14F-4D97-AF65-F5344CB8AC3E}">
        <p14:creationId xmlns:p14="http://schemas.microsoft.com/office/powerpoint/2010/main" val="226259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542714-6021-BBF4-AD64-435AFEE172F2}"/>
              </a:ext>
            </a:extLst>
          </p:cNvPr>
          <p:cNvSpPr>
            <a:spLocks noGrp="1"/>
          </p:cNvSpPr>
          <p:nvPr>
            <p:ph type="title"/>
          </p:nvPr>
        </p:nvSpPr>
        <p:spPr>
          <a:xfrm>
            <a:off x="357262" y="313519"/>
            <a:ext cx="6614430" cy="598734"/>
          </a:xfrm>
        </p:spPr>
        <p:txBody>
          <a:bodyPr lIns="91440" tIns="45720" rIns="91440" bIns="45720" anchor="t">
            <a:noAutofit/>
          </a:bodyPr>
          <a:lstStyle/>
          <a:p>
            <a:pPr algn="ctr"/>
            <a:r>
              <a:rPr lang="en-US" b="1" dirty="0">
                <a:latin typeface="Univers 75 Black"/>
              </a:rPr>
              <a:t>Identity Governance Project Update</a:t>
            </a:r>
            <a:r>
              <a:rPr lang="en-US" dirty="0"/>
              <a:t>	</a:t>
            </a:r>
          </a:p>
        </p:txBody>
      </p:sp>
      <p:sp>
        <p:nvSpPr>
          <p:cNvPr id="5" name="Content Placeholder 4">
            <a:extLst>
              <a:ext uri="{FF2B5EF4-FFF2-40B4-BE49-F238E27FC236}">
                <a16:creationId xmlns:a16="http://schemas.microsoft.com/office/drawing/2014/main" id="{FC8CF743-682E-10DD-8E48-3C95B4CEE82E}"/>
              </a:ext>
            </a:extLst>
          </p:cNvPr>
          <p:cNvSpPr>
            <a:spLocks noGrp="1"/>
          </p:cNvSpPr>
          <p:nvPr>
            <p:ph sz="half" idx="1"/>
          </p:nvPr>
        </p:nvSpPr>
        <p:spPr>
          <a:xfrm>
            <a:off x="424726" y="1987267"/>
            <a:ext cx="4114801" cy="2209840"/>
          </a:xfrm>
        </p:spPr>
        <p:txBody>
          <a:bodyPr/>
          <a:lstStyle/>
          <a:p>
            <a:r>
              <a:rPr lang="en-US" sz="1500" dirty="0"/>
              <a:t>Campus-wide email</a:t>
            </a:r>
          </a:p>
          <a:p>
            <a:r>
              <a:rPr lang="en-US" sz="1500" dirty="0"/>
              <a:t>Set up your </a:t>
            </a:r>
            <a:r>
              <a:rPr lang="en-US" sz="1500" b="1" dirty="0"/>
              <a:t>Multi-Factor Authentication </a:t>
            </a:r>
            <a:r>
              <a:rPr lang="en-US" sz="1500" dirty="0"/>
              <a:t>and </a:t>
            </a:r>
            <a:r>
              <a:rPr lang="en-US" sz="1500" b="1" dirty="0"/>
              <a:t>Self-Service Password Reset </a:t>
            </a:r>
            <a:r>
              <a:rPr lang="en-US" sz="1500" dirty="0"/>
              <a:t>factors</a:t>
            </a:r>
          </a:p>
          <a:p>
            <a:r>
              <a:rPr lang="en-US" sz="1500" dirty="0"/>
              <a:t>Ability to add more factors</a:t>
            </a:r>
          </a:p>
          <a:p>
            <a:r>
              <a:rPr lang="en-US" sz="1500" dirty="0"/>
              <a:t>Public release of Microsoft Dashboard with Okta Parity</a:t>
            </a:r>
          </a:p>
          <a:p>
            <a:pPr marL="0" indent="0">
              <a:buNone/>
            </a:pPr>
            <a:endParaRPr lang="en-US" dirty="0"/>
          </a:p>
          <a:p>
            <a:endParaRPr lang="en-US" dirty="0"/>
          </a:p>
        </p:txBody>
      </p:sp>
      <p:sp>
        <p:nvSpPr>
          <p:cNvPr id="6" name="Content Placeholder 5">
            <a:extLst>
              <a:ext uri="{FF2B5EF4-FFF2-40B4-BE49-F238E27FC236}">
                <a16:creationId xmlns:a16="http://schemas.microsoft.com/office/drawing/2014/main" id="{A2F07C42-7325-A528-F5C7-ACA67058F96F}"/>
              </a:ext>
            </a:extLst>
          </p:cNvPr>
          <p:cNvSpPr>
            <a:spLocks noGrp="1"/>
          </p:cNvSpPr>
          <p:nvPr>
            <p:ph sz="half" idx="2"/>
          </p:nvPr>
        </p:nvSpPr>
        <p:spPr>
          <a:xfrm>
            <a:off x="4805568" y="2001646"/>
            <a:ext cx="4114801" cy="2191025"/>
          </a:xfrm>
        </p:spPr>
        <p:txBody>
          <a:bodyPr/>
          <a:lstStyle/>
          <a:p>
            <a:r>
              <a:rPr lang="en-US" sz="1500" dirty="0"/>
              <a:t>Migration of the Identity Provider from Okta to Microsoft</a:t>
            </a:r>
          </a:p>
          <a:p>
            <a:r>
              <a:rPr lang="en-US" sz="1500" dirty="0"/>
              <a:t>Migration of </a:t>
            </a:r>
            <a:r>
              <a:rPr lang="en-US" sz="1500" dirty="0" err="1"/>
              <a:t>login.iastate.edu</a:t>
            </a:r>
            <a:r>
              <a:rPr lang="en-US" sz="1500" dirty="0"/>
              <a:t> from Okta App Dashboard to Microsoft App Dashboard</a:t>
            </a:r>
          </a:p>
        </p:txBody>
      </p:sp>
      <p:sp>
        <p:nvSpPr>
          <p:cNvPr id="7" name="TextBox 6">
            <a:extLst>
              <a:ext uri="{FF2B5EF4-FFF2-40B4-BE49-F238E27FC236}">
                <a16:creationId xmlns:a16="http://schemas.microsoft.com/office/drawing/2014/main" id="{20D79409-7899-7DF3-9049-C92233E3F673}"/>
              </a:ext>
            </a:extLst>
          </p:cNvPr>
          <p:cNvSpPr txBox="1"/>
          <p:nvPr/>
        </p:nvSpPr>
        <p:spPr>
          <a:xfrm>
            <a:off x="357262" y="1338177"/>
            <a:ext cx="4114801" cy="369332"/>
          </a:xfrm>
          <a:prstGeom prst="rect">
            <a:avLst/>
          </a:prstGeom>
          <a:noFill/>
        </p:spPr>
        <p:txBody>
          <a:bodyPr wrap="square" rtlCol="0">
            <a:spAutoFit/>
          </a:bodyPr>
          <a:lstStyle/>
          <a:p>
            <a:pPr algn="ctr"/>
            <a:r>
              <a:rPr lang="en-US" sz="1800" dirty="0"/>
              <a:t>Monday, September 9</a:t>
            </a:r>
          </a:p>
        </p:txBody>
      </p:sp>
      <p:sp>
        <p:nvSpPr>
          <p:cNvPr id="9" name="TextBox 8">
            <a:extLst>
              <a:ext uri="{FF2B5EF4-FFF2-40B4-BE49-F238E27FC236}">
                <a16:creationId xmlns:a16="http://schemas.microsoft.com/office/drawing/2014/main" id="{64C7F4D0-07C3-5552-E0F1-EA04AD2BE95E}"/>
              </a:ext>
            </a:extLst>
          </p:cNvPr>
          <p:cNvSpPr txBox="1"/>
          <p:nvPr/>
        </p:nvSpPr>
        <p:spPr>
          <a:xfrm>
            <a:off x="4805568" y="1342613"/>
            <a:ext cx="4114801" cy="369332"/>
          </a:xfrm>
          <a:prstGeom prst="rect">
            <a:avLst/>
          </a:prstGeom>
          <a:noFill/>
        </p:spPr>
        <p:txBody>
          <a:bodyPr wrap="square" rtlCol="0">
            <a:spAutoFit/>
          </a:bodyPr>
          <a:lstStyle/>
          <a:p>
            <a:pPr algn="ctr"/>
            <a:r>
              <a:rPr lang="en-US" sz="1800" dirty="0"/>
              <a:t>Monday, September 16</a:t>
            </a:r>
          </a:p>
        </p:txBody>
      </p:sp>
      <p:sp>
        <p:nvSpPr>
          <p:cNvPr id="10" name="TextBox 9">
            <a:extLst>
              <a:ext uri="{FF2B5EF4-FFF2-40B4-BE49-F238E27FC236}">
                <a16:creationId xmlns:a16="http://schemas.microsoft.com/office/drawing/2014/main" id="{5356AD0D-BFB1-6E92-9D4F-C810FB5C9045}"/>
              </a:ext>
            </a:extLst>
          </p:cNvPr>
          <p:cNvSpPr txBox="1"/>
          <p:nvPr/>
        </p:nvSpPr>
        <p:spPr>
          <a:xfrm>
            <a:off x="422031" y="4926834"/>
            <a:ext cx="8350180" cy="646331"/>
          </a:xfrm>
          <a:prstGeom prst="rect">
            <a:avLst/>
          </a:prstGeom>
          <a:noFill/>
        </p:spPr>
        <p:txBody>
          <a:bodyPr wrap="square" rtlCol="0">
            <a:spAutoFit/>
          </a:bodyPr>
          <a:lstStyle/>
          <a:p>
            <a:pPr algn="ctr"/>
            <a:r>
              <a:rPr lang="en-US" sz="1800" dirty="0">
                <a:highlight>
                  <a:srgbClr val="FFFF00"/>
                </a:highlight>
              </a:rPr>
              <a:t>Both Okta and Microsoft Application Dashboards will be available for a limited amount of time for user comparison</a:t>
            </a:r>
          </a:p>
        </p:txBody>
      </p:sp>
    </p:spTree>
    <p:extLst>
      <p:ext uri="{BB962C8B-B14F-4D97-AF65-F5344CB8AC3E}">
        <p14:creationId xmlns:p14="http://schemas.microsoft.com/office/powerpoint/2010/main" val="287954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A193-5D6C-1AE5-B4E0-6D4B4A414FC9}"/>
              </a:ext>
            </a:extLst>
          </p:cNvPr>
          <p:cNvSpPr>
            <a:spLocks noGrp="1"/>
          </p:cNvSpPr>
          <p:nvPr>
            <p:ph type="title"/>
          </p:nvPr>
        </p:nvSpPr>
        <p:spPr>
          <a:xfrm>
            <a:off x="342900" y="365126"/>
            <a:ext cx="8438323" cy="531193"/>
          </a:xfrm>
        </p:spPr>
        <p:txBody>
          <a:bodyPr lIns="91440" tIns="45720" rIns="91440" bIns="45720" anchor="t">
            <a:noAutofit/>
          </a:bodyPr>
          <a:lstStyle/>
          <a:p>
            <a:pPr algn="ctr"/>
            <a:r>
              <a:rPr lang="en-US" b="1" dirty="0">
                <a:latin typeface="Univers 75 Black"/>
              </a:rPr>
              <a:t>Application Dashboard Transition</a:t>
            </a:r>
            <a:endParaRPr lang="en-US" b="1">
              <a:latin typeface="Univers 75 Black"/>
              <a:ea typeface="Calibri Light"/>
              <a:cs typeface="Calibri Light"/>
            </a:endParaRPr>
          </a:p>
        </p:txBody>
      </p:sp>
      <p:sp>
        <p:nvSpPr>
          <p:cNvPr id="3" name="Text Placeholder 2">
            <a:extLst>
              <a:ext uri="{FF2B5EF4-FFF2-40B4-BE49-F238E27FC236}">
                <a16:creationId xmlns:a16="http://schemas.microsoft.com/office/drawing/2014/main" id="{4DA295CB-71FD-99A9-0E47-43AB31A7B3F6}"/>
              </a:ext>
            </a:extLst>
          </p:cNvPr>
          <p:cNvSpPr>
            <a:spLocks noGrp="1"/>
          </p:cNvSpPr>
          <p:nvPr>
            <p:ph type="body" idx="1"/>
          </p:nvPr>
        </p:nvSpPr>
        <p:spPr>
          <a:xfrm>
            <a:off x="568108" y="1369737"/>
            <a:ext cx="4155282" cy="823912"/>
          </a:xfrm>
        </p:spPr>
        <p:txBody>
          <a:bodyPr/>
          <a:lstStyle/>
          <a:p>
            <a:pPr algn="ctr"/>
            <a:r>
              <a:rPr lang="en-US" dirty="0"/>
              <a:t>Okta Dashboard	</a:t>
            </a:r>
          </a:p>
        </p:txBody>
      </p:sp>
      <p:sp>
        <p:nvSpPr>
          <p:cNvPr id="5" name="Text Placeholder 4">
            <a:extLst>
              <a:ext uri="{FF2B5EF4-FFF2-40B4-BE49-F238E27FC236}">
                <a16:creationId xmlns:a16="http://schemas.microsoft.com/office/drawing/2014/main" id="{B1C976A0-D349-A097-3F12-B1049F5FFF6F}"/>
              </a:ext>
            </a:extLst>
          </p:cNvPr>
          <p:cNvSpPr>
            <a:spLocks noGrp="1"/>
          </p:cNvSpPr>
          <p:nvPr>
            <p:ph type="body" sz="quarter" idx="3"/>
          </p:nvPr>
        </p:nvSpPr>
        <p:spPr/>
        <p:txBody>
          <a:bodyPr/>
          <a:lstStyle/>
          <a:p>
            <a:pPr algn="ctr"/>
            <a:r>
              <a:rPr lang="en-US" dirty="0"/>
              <a:t>Microsoft Dashboard</a:t>
            </a:r>
          </a:p>
        </p:txBody>
      </p:sp>
      <p:sp>
        <p:nvSpPr>
          <p:cNvPr id="11" name="TextBox 10">
            <a:extLst>
              <a:ext uri="{FF2B5EF4-FFF2-40B4-BE49-F238E27FC236}">
                <a16:creationId xmlns:a16="http://schemas.microsoft.com/office/drawing/2014/main" id="{0831387E-7AFA-B8F8-7FC1-B8CBA36443D5}"/>
              </a:ext>
            </a:extLst>
          </p:cNvPr>
          <p:cNvSpPr txBox="1"/>
          <p:nvPr/>
        </p:nvSpPr>
        <p:spPr>
          <a:xfrm>
            <a:off x="712177" y="5103935"/>
            <a:ext cx="7537206" cy="915635"/>
          </a:xfrm>
          <a:prstGeom prst="rect">
            <a:avLst/>
          </a:prstGeom>
          <a:noFill/>
        </p:spPr>
        <p:txBody>
          <a:bodyPr wrap="square" lIns="91440" tIns="45720" rIns="91440" bIns="45720" rtlCol="0" anchor="t">
            <a:spAutoFit/>
          </a:bodyPr>
          <a:lstStyle/>
          <a:p>
            <a:pPr algn="ctr"/>
            <a:r>
              <a:rPr lang="en-US" sz="2000" dirty="0">
                <a:highlight>
                  <a:srgbClr val="FFFF00"/>
                </a:highlight>
                <a:latin typeface="Times"/>
                <a:cs typeface="Times"/>
              </a:rPr>
              <a:t>Both Okta and Microsoft Application Dashboards will be available </a:t>
            </a:r>
          </a:p>
          <a:p>
            <a:pPr algn="ctr"/>
            <a:r>
              <a:rPr lang="en-US" sz="2000" dirty="0">
                <a:highlight>
                  <a:srgbClr val="FFFF00"/>
                </a:highlight>
                <a:latin typeface="Times"/>
                <a:cs typeface="Times"/>
              </a:rPr>
              <a:t>for a limited amount of time for user comparison</a:t>
            </a:r>
          </a:p>
          <a:p>
            <a:endParaRPr lang="en-US" sz="1350" dirty="0"/>
          </a:p>
        </p:txBody>
      </p:sp>
      <p:pic>
        <p:nvPicPr>
          <p:cNvPr id="16" name="Picture 15" descr="A screenshot of a computer&#10;&#10;Description automatically generated">
            <a:extLst>
              <a:ext uri="{FF2B5EF4-FFF2-40B4-BE49-F238E27FC236}">
                <a16:creationId xmlns:a16="http://schemas.microsoft.com/office/drawing/2014/main" id="{45C2A9A8-F348-D8AD-EE74-23E8EAD1118F}"/>
              </a:ext>
            </a:extLst>
          </p:cNvPr>
          <p:cNvPicPr>
            <a:picLocks noChangeAspect="1"/>
          </p:cNvPicPr>
          <p:nvPr/>
        </p:nvPicPr>
        <p:blipFill>
          <a:blip r:embed="rId2"/>
          <a:stretch>
            <a:fillRect/>
          </a:stretch>
        </p:blipFill>
        <p:spPr>
          <a:xfrm>
            <a:off x="5418191" y="2390372"/>
            <a:ext cx="2595482" cy="2309732"/>
          </a:xfrm>
          <a:prstGeom prst="rect">
            <a:avLst/>
          </a:prstGeom>
        </p:spPr>
      </p:pic>
      <p:pic>
        <p:nvPicPr>
          <p:cNvPr id="19" name="Picture 18" descr="A screenshot of a phone&#10;&#10;Description automatically generated">
            <a:extLst>
              <a:ext uri="{FF2B5EF4-FFF2-40B4-BE49-F238E27FC236}">
                <a16:creationId xmlns:a16="http://schemas.microsoft.com/office/drawing/2014/main" id="{DB84BF19-F25A-1DD5-27E6-9F93224FE0B0}"/>
              </a:ext>
            </a:extLst>
          </p:cNvPr>
          <p:cNvPicPr>
            <a:picLocks noChangeAspect="1"/>
          </p:cNvPicPr>
          <p:nvPr/>
        </p:nvPicPr>
        <p:blipFill>
          <a:blip r:embed="rId3"/>
          <a:stretch>
            <a:fillRect/>
          </a:stretch>
        </p:blipFill>
        <p:spPr>
          <a:xfrm>
            <a:off x="709745" y="2420620"/>
            <a:ext cx="3872008" cy="2016758"/>
          </a:xfrm>
          <a:prstGeom prst="rect">
            <a:avLst/>
          </a:prstGeom>
        </p:spPr>
      </p:pic>
    </p:spTree>
    <p:extLst>
      <p:ext uri="{BB962C8B-B14F-4D97-AF65-F5344CB8AC3E}">
        <p14:creationId xmlns:p14="http://schemas.microsoft.com/office/powerpoint/2010/main" val="428756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9DDF-6BD9-B343-898D-313FF0181F16}"/>
              </a:ext>
            </a:extLst>
          </p:cNvPr>
          <p:cNvSpPr>
            <a:spLocks noGrp="1"/>
          </p:cNvSpPr>
          <p:nvPr>
            <p:ph type="title"/>
          </p:nvPr>
        </p:nvSpPr>
        <p:spPr>
          <a:xfrm>
            <a:off x="349196" y="415090"/>
            <a:ext cx="4629150" cy="795264"/>
          </a:xfrm>
        </p:spPr>
        <p:txBody>
          <a:bodyPr lIns="91440" tIns="45720" rIns="91440" bIns="45720" anchor="t">
            <a:normAutofit fontScale="90000"/>
          </a:bodyPr>
          <a:lstStyle/>
          <a:p>
            <a:r>
              <a:rPr lang="en-US" b="1" dirty="0">
                <a:latin typeface="Univers 75 Black"/>
              </a:rPr>
              <a:t>MFA and Self-Service Password Reset Options:</a:t>
            </a:r>
          </a:p>
        </p:txBody>
      </p:sp>
      <p:sp>
        <p:nvSpPr>
          <p:cNvPr id="3" name="Content Placeholder 2">
            <a:extLst>
              <a:ext uri="{FF2B5EF4-FFF2-40B4-BE49-F238E27FC236}">
                <a16:creationId xmlns:a16="http://schemas.microsoft.com/office/drawing/2014/main" id="{4B427D4F-5F9F-DD42-8268-6023C614302D}"/>
              </a:ext>
            </a:extLst>
          </p:cNvPr>
          <p:cNvSpPr>
            <a:spLocks noGrp="1"/>
          </p:cNvSpPr>
          <p:nvPr>
            <p:ph sz="half" idx="1"/>
          </p:nvPr>
        </p:nvSpPr>
        <p:spPr/>
        <p:txBody>
          <a:bodyPr lIns="91440" tIns="45720" rIns="91440" bIns="45720" anchor="t"/>
          <a:lstStyle/>
          <a:p>
            <a:pPr marL="349885" indent="-349885"/>
            <a:r>
              <a:rPr lang="en-US" dirty="0">
                <a:latin typeface="Univers 75 Black"/>
              </a:rPr>
              <a:t>Authenticator Apps</a:t>
            </a:r>
            <a:endParaRPr lang="en-US">
              <a:ea typeface="Calibri"/>
              <a:cs typeface="Calibri"/>
            </a:endParaRPr>
          </a:p>
          <a:p>
            <a:pPr marL="610870" lvl="1" indent="-262890">
              <a:buFont typeface="Courier New"/>
              <a:buChar char="o"/>
            </a:pPr>
            <a:r>
              <a:rPr lang="en-US" sz="2000" dirty="0">
                <a:latin typeface="Univers 75 Black"/>
              </a:rPr>
              <a:t>Microsoft and Google Phone</a:t>
            </a:r>
          </a:p>
          <a:p>
            <a:pPr marL="349885" indent="-349885"/>
            <a:r>
              <a:rPr lang="en-US" dirty="0">
                <a:latin typeface="Univers 75 Black"/>
              </a:rPr>
              <a:t>SMS, Call, Office Phone</a:t>
            </a:r>
          </a:p>
          <a:p>
            <a:pPr marL="610870" lvl="1" indent="-262890">
              <a:buFont typeface="Courier New"/>
              <a:buChar char="o"/>
            </a:pPr>
            <a:r>
              <a:rPr lang="en-US" sz="2000" dirty="0">
                <a:latin typeface="Univers 75 Black"/>
              </a:rPr>
              <a:t>Secondary Email Address</a:t>
            </a:r>
          </a:p>
          <a:p>
            <a:pPr marL="344805" indent="-344805"/>
            <a:r>
              <a:rPr lang="en-US" dirty="0">
                <a:latin typeface="Univers 75 Black"/>
                <a:cs typeface="Arial"/>
              </a:rPr>
              <a:t>Secondary Email Address</a:t>
            </a:r>
          </a:p>
          <a:p>
            <a:pPr marL="605790" lvl="1" indent="-344805">
              <a:buFont typeface="Courier New"/>
              <a:buChar char="o"/>
            </a:pPr>
            <a:r>
              <a:rPr lang="en-US" sz="2000" dirty="0">
                <a:latin typeface="Univers 75 Black"/>
                <a:cs typeface="Arial"/>
              </a:rPr>
              <a:t>Self-service password reset only</a:t>
            </a:r>
          </a:p>
          <a:p>
            <a:pPr marL="349885" indent="-349885"/>
            <a:endParaRPr lang="en-US" dirty="0">
              <a:latin typeface="Arial"/>
              <a:cs typeface="Arial"/>
            </a:endParaRPr>
          </a:p>
        </p:txBody>
      </p:sp>
    </p:spTree>
    <p:extLst>
      <p:ext uri="{BB962C8B-B14F-4D97-AF65-F5344CB8AC3E}">
        <p14:creationId xmlns:p14="http://schemas.microsoft.com/office/powerpoint/2010/main" val="285629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53FC-88FA-BB40-A3F9-859C750264CB}"/>
              </a:ext>
            </a:extLst>
          </p:cNvPr>
          <p:cNvSpPr>
            <a:spLocks noGrp="1"/>
          </p:cNvSpPr>
          <p:nvPr>
            <p:ph type="title"/>
          </p:nvPr>
        </p:nvSpPr>
        <p:spPr/>
        <p:txBody>
          <a:bodyPr lIns="91440" tIns="45720" rIns="91440" bIns="45720" anchor="t">
            <a:noAutofit/>
          </a:bodyPr>
          <a:lstStyle/>
          <a:p>
            <a:r>
              <a:rPr lang="en-US" b="1" dirty="0">
                <a:latin typeface="Univers 75 Black"/>
              </a:rPr>
              <a:t>Coming Soon</a:t>
            </a:r>
          </a:p>
        </p:txBody>
      </p:sp>
      <p:sp>
        <p:nvSpPr>
          <p:cNvPr id="3" name="Content Placeholder 2">
            <a:extLst>
              <a:ext uri="{FF2B5EF4-FFF2-40B4-BE49-F238E27FC236}">
                <a16:creationId xmlns:a16="http://schemas.microsoft.com/office/drawing/2014/main" id="{B1247AD6-5E16-1C4B-AFDD-7281BD2EB61A}"/>
              </a:ext>
            </a:extLst>
          </p:cNvPr>
          <p:cNvSpPr>
            <a:spLocks noGrp="1"/>
          </p:cNvSpPr>
          <p:nvPr>
            <p:ph idx="1"/>
          </p:nvPr>
        </p:nvSpPr>
        <p:spPr>
          <a:xfrm>
            <a:off x="352838" y="828299"/>
            <a:ext cx="8567531" cy="4754563"/>
          </a:xfrm>
        </p:spPr>
        <p:txBody>
          <a:bodyPr lIns="91440" tIns="45720" rIns="91440" bIns="45720" anchor="t"/>
          <a:lstStyle/>
          <a:p>
            <a:pPr lvl="1" indent="-342900"/>
            <a:endParaRPr lang="en-US" sz="2800" dirty="0"/>
          </a:p>
          <a:p>
            <a:pPr lvl="1" indent="-342900"/>
            <a:r>
              <a:rPr lang="en-US" sz="2800" dirty="0">
                <a:latin typeface="Univers 75 Black"/>
              </a:rPr>
              <a:t>Role account migration</a:t>
            </a:r>
          </a:p>
          <a:p>
            <a:pPr lvl="2" indent="-342900"/>
            <a:r>
              <a:rPr lang="en-US" sz="2400" dirty="0">
                <a:latin typeface="Univers 75 Black"/>
              </a:rPr>
              <a:t>Future communications regarding those changes.</a:t>
            </a:r>
            <a:endParaRPr lang="en-US" sz="2400">
              <a:ea typeface="Calibri" panose="020F0502020204030204"/>
              <a:cs typeface="Calibri" panose="020F0502020204030204"/>
            </a:endParaRPr>
          </a:p>
          <a:p>
            <a:pPr lvl="1" indent="-342900"/>
            <a:r>
              <a:rPr lang="en-US" sz="2800" dirty="0" err="1">
                <a:latin typeface="Univers 75 Black"/>
              </a:rPr>
              <a:t>Yubikey</a:t>
            </a:r>
            <a:r>
              <a:rPr lang="en-US" sz="2800" dirty="0">
                <a:latin typeface="Univers 75 Black"/>
              </a:rPr>
              <a:t> option and instructions</a:t>
            </a:r>
          </a:p>
          <a:p>
            <a:pPr lvl="2"/>
            <a:r>
              <a:rPr lang="en-US" sz="2400" dirty="0">
                <a:latin typeface="Univers 75 Black"/>
              </a:rPr>
              <a:t>Current users watch for instructions</a:t>
            </a:r>
            <a:endParaRPr lang="en-US" sz="2400" dirty="0">
              <a:latin typeface="Calibri" panose="020F0502020204030204"/>
              <a:ea typeface="Calibri" panose="020F0502020204030204"/>
              <a:cs typeface="Calibri" panose="020F0502020204030204"/>
            </a:endParaRPr>
          </a:p>
          <a:p>
            <a:pPr lvl="2"/>
            <a:r>
              <a:rPr lang="en-US" sz="2400" dirty="0">
                <a:latin typeface="Univers 75 Black"/>
              </a:rPr>
              <a:t>Reuse your existing </a:t>
            </a:r>
            <a:r>
              <a:rPr lang="en-US" sz="2400" dirty="0" err="1">
                <a:latin typeface="Univers 75 Black"/>
              </a:rPr>
              <a:t>Yubikey</a:t>
            </a:r>
            <a:r>
              <a:rPr lang="en-US" sz="2400" dirty="0">
                <a:latin typeface="Univers 75 Black"/>
              </a:rPr>
              <a:t> </a:t>
            </a:r>
            <a:endParaRPr lang="en-US" sz="2400">
              <a:latin typeface="Calibri" panose="020F0502020204030204"/>
              <a:ea typeface="Calibri" panose="020F0502020204030204"/>
              <a:cs typeface="Calibri" panose="020F0502020204030204"/>
            </a:endParaRPr>
          </a:p>
          <a:p>
            <a:pPr lvl="1" indent="-342900"/>
            <a:r>
              <a:rPr lang="en-US" sz="2800" dirty="0">
                <a:latin typeface="Univers 75 Black"/>
              </a:rPr>
              <a:t>Migration of individual applications</a:t>
            </a:r>
            <a:endParaRPr lang="en-US" sz="2800" dirty="0">
              <a:latin typeface="Calibri"/>
              <a:ea typeface="Calibri"/>
              <a:cs typeface="Calibri"/>
            </a:endParaRPr>
          </a:p>
          <a:p>
            <a:pPr lvl="2" indent="-342900"/>
            <a:r>
              <a:rPr lang="en-US" sz="2400" dirty="0">
                <a:latin typeface="Univers 75 Black"/>
              </a:rPr>
              <a:t>Application owners watch for instructions and schedule information</a:t>
            </a:r>
          </a:p>
          <a:p>
            <a:pPr lvl="2" indent="-342900"/>
            <a:r>
              <a:rPr lang="en-US" sz="2400" dirty="0">
                <a:latin typeface="Univers 75 Black"/>
              </a:rPr>
              <a:t>All applications moved to Microsoft by December 20th</a:t>
            </a:r>
          </a:p>
        </p:txBody>
      </p:sp>
    </p:spTree>
    <p:extLst>
      <p:ext uri="{BB962C8B-B14F-4D97-AF65-F5344CB8AC3E}">
        <p14:creationId xmlns:p14="http://schemas.microsoft.com/office/powerpoint/2010/main" val="2320551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520" y="1383090"/>
            <a:ext cx="8234680" cy="4420890"/>
          </a:xfrm>
          <a:prstGeom prst="rect">
            <a:avLst/>
          </a:prstGeom>
          <a:noFill/>
        </p:spPr>
        <p:txBody>
          <a:bodyPr wrap="square" rtlCol="0">
            <a:spAutoFit/>
          </a:bodyPr>
          <a:lstStyle/>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President – </a:t>
            </a:r>
            <a:r>
              <a:rPr lang="en-US" sz="2000" dirty="0">
                <a:solidFill>
                  <a:srgbClr val="7A6E67"/>
                </a:solidFill>
                <a:latin typeface="ITC Berkeley Oldstyle Medium" charset="0"/>
                <a:ea typeface="ITC Berkeley Oldstyle Medium" charset="0"/>
                <a:cs typeface="ITC Berkeley Oldstyle Medium" charset="0"/>
              </a:rPr>
              <a:t>Jason Follett</a:t>
            </a:r>
            <a:endParaRPr lang="en-US" dirty="0">
              <a:solidFill>
                <a:srgbClr val="7A6E67"/>
              </a:solidFill>
              <a:latin typeface="ITC Berkeley Oldstyle Medium" charset="0"/>
              <a:ea typeface="ITC Berkeley Oldstyle Medium" charset="0"/>
              <a:cs typeface="ITC Berkeley Oldstyle Medium" charset="0"/>
            </a:endParaRPr>
          </a:p>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Secretary/Treasurer – </a:t>
            </a:r>
            <a:r>
              <a:rPr lang="en-US" sz="2000" dirty="0">
                <a:solidFill>
                  <a:srgbClr val="7A6E67"/>
                </a:solidFill>
                <a:latin typeface="ITC Berkeley Oldstyle Medium" charset="0"/>
                <a:ea typeface="ITC Berkeley Oldstyle Medium" charset="0"/>
                <a:cs typeface="ITC Berkeley Oldstyle Medium" charset="0"/>
              </a:rPr>
              <a:t>Sara Everson</a:t>
            </a:r>
          </a:p>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VP of Communications and Community Relations – </a:t>
            </a:r>
            <a:r>
              <a:rPr lang="en-US" sz="2000" dirty="0">
                <a:solidFill>
                  <a:srgbClr val="7A6E67"/>
                </a:solidFill>
                <a:latin typeface="ITC Berkeley Oldstyle Medium" charset="0"/>
                <a:ea typeface="ITC Berkeley Oldstyle Medium" charset="0"/>
                <a:cs typeface="ITC Berkeley Oldstyle Medium" charset="0"/>
              </a:rPr>
              <a:t>TBD</a:t>
            </a:r>
          </a:p>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VP of Compensation &amp; Benefits – </a:t>
            </a:r>
            <a:r>
              <a:rPr lang="en-US" sz="2000" dirty="0">
                <a:solidFill>
                  <a:srgbClr val="7A6E67"/>
                </a:solidFill>
                <a:latin typeface="ITC Berkeley Oldstyle Medium" charset="0"/>
                <a:ea typeface="ITC Berkeley Oldstyle Medium" charset="0"/>
                <a:cs typeface="ITC Berkeley Oldstyle Medium" charset="0"/>
              </a:rPr>
              <a:t>Liz Luiken</a:t>
            </a:r>
          </a:p>
          <a:p>
            <a:pPr marL="285750" indent="-285750">
              <a:lnSpc>
                <a:spcPct val="200000"/>
              </a:lnSpc>
              <a:spcBef>
                <a:spcPts val="0"/>
              </a:spcBef>
              <a:buFont typeface="Arial" panose="020B0604020202020204" pitchFamily="34" charset="0"/>
              <a:buChar char="•"/>
            </a:pPr>
            <a:r>
              <a:rPr lang="en-US" dirty="0">
                <a:solidFill>
                  <a:srgbClr val="7A6E67"/>
                </a:solidFill>
                <a:latin typeface="ITC Berkeley Oldstyle Medium" charset="0"/>
                <a:ea typeface="ITC Berkeley Oldstyle Medium" charset="0"/>
                <a:cs typeface="ITC Berkeley Oldstyle Medium" charset="0"/>
              </a:rPr>
              <a:t>VP of Diversity, Equity &amp; Inclusion – </a:t>
            </a:r>
            <a:r>
              <a:rPr lang="en-US" sz="2000" dirty="0">
                <a:solidFill>
                  <a:srgbClr val="7A6E67"/>
                </a:solidFill>
                <a:latin typeface="ITC Berkeley Oldstyle Medium" charset="0"/>
                <a:ea typeface="ITC Berkeley Oldstyle Medium" charset="0"/>
                <a:cs typeface="ITC Berkeley Oldstyle Medium" charset="0"/>
              </a:rPr>
              <a:t>Susan McNicholl</a:t>
            </a:r>
          </a:p>
          <a:p>
            <a:pPr marL="285750" indent="-285750">
              <a:lnSpc>
                <a:spcPct val="200000"/>
              </a:lnSpc>
              <a:spcBef>
                <a:spcPts val="0"/>
              </a:spcBef>
              <a:buFont typeface="Arial" panose="020B0604020202020204" pitchFamily="34" charset="0"/>
              <a:buChar char="•"/>
            </a:pPr>
            <a:endParaRPr lang="en-US" dirty="0">
              <a:solidFill>
                <a:srgbClr val="7A6E67"/>
              </a:solidFill>
              <a:latin typeface="ITC Berkeley Oldstyle Medium" charset="0"/>
              <a:ea typeface="ITC Berkeley Oldstyle Medium" charset="0"/>
              <a:cs typeface="ITC Berkeley Oldstyle Medium" charset="0"/>
            </a:endParaRPr>
          </a:p>
        </p:txBody>
      </p:sp>
      <p:sp>
        <p:nvSpPr>
          <p:cNvPr id="3" name="TextBox 2"/>
          <p:cNvSpPr txBox="1"/>
          <p:nvPr/>
        </p:nvSpPr>
        <p:spPr>
          <a:xfrm>
            <a:off x="604520" y="416064"/>
            <a:ext cx="8234680" cy="707886"/>
          </a:xfrm>
          <a:prstGeom prst="rect">
            <a:avLst/>
          </a:prstGeom>
          <a:noFill/>
        </p:spPr>
        <p:txBody>
          <a:bodyPr wrap="square" rtlCol="0">
            <a:spAutoFit/>
          </a:bodyPr>
          <a:lstStyle/>
          <a:p>
            <a:r>
              <a:rPr lang="en-US" sz="4000" b="1" dirty="0">
                <a:solidFill>
                  <a:srgbClr val="C8102E"/>
                </a:solidFill>
                <a:latin typeface="Univers 75 Black" charset="0"/>
              </a:rPr>
              <a:t>Executive Committee Reports</a:t>
            </a:r>
            <a:endParaRPr lang="en-US" sz="2200" dirty="0">
              <a:solidFill>
                <a:srgbClr val="C8102E"/>
              </a:solidFill>
            </a:endParaRPr>
          </a:p>
        </p:txBody>
      </p:sp>
      <p:cxnSp>
        <p:nvCxnSpPr>
          <p:cNvPr id="4" name="Straight Connector 3"/>
          <p:cNvCxnSpPr/>
          <p:nvPr/>
        </p:nvCxnSpPr>
        <p:spPr bwMode="auto">
          <a:xfrm>
            <a:off x="685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Tree>
    <p:extLst>
      <p:ext uri="{BB962C8B-B14F-4D97-AF65-F5344CB8AC3E}">
        <p14:creationId xmlns:p14="http://schemas.microsoft.com/office/powerpoint/2010/main" val="35596897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WithoutNumbers_2A" id="{DAA3A06B-2874-4C40-887F-CC7B1BF1C35D}" vid="{E9E9EAC2-7F89-5746-8376-BA09D22282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09A1A04685F488E46FB8BB66D7460" ma:contentTypeVersion="13" ma:contentTypeDescription="Create a new document." ma:contentTypeScope="" ma:versionID="af875d0c18c1fe6d969506cfd399b3f4">
  <xsd:schema xmlns:xsd="http://www.w3.org/2001/XMLSchema" xmlns:xs="http://www.w3.org/2001/XMLSchema" xmlns:p="http://schemas.microsoft.com/office/2006/metadata/properties" xmlns:ns2="b05535cf-ad12-48fb-af78-a90cc5bc7900" xmlns:ns3="752f188d-b96c-4ab4-b7bb-56a47ac7e52a" targetNamespace="http://schemas.microsoft.com/office/2006/metadata/properties" ma:root="true" ma:fieldsID="f5140697974c32a046106e055166486c" ns2:_="" ns3:_="">
    <xsd:import namespace="b05535cf-ad12-48fb-af78-a90cc5bc7900"/>
    <xsd:import namespace="752f188d-b96c-4ab4-b7bb-56a47ac7e52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535cf-ad12-48fb-af78-a90cc5bc79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de203d1-7cfb-462f-9308-eb621c314a9e"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2f188d-b96c-4ab4-b7bb-56a47ac7e52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5535cf-ad12-48fb-af78-a90cc5bc790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3762B8-7E28-4C07-88F1-BFF53AAB4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535cf-ad12-48fb-af78-a90cc5bc7900"/>
    <ds:schemaRef ds:uri="752f188d-b96c-4ab4-b7bb-56a47ac7e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A1274B-5ACE-4DDA-8710-3D7C2A7BB61B}">
  <ds:schemaRefs>
    <ds:schemaRef ds:uri="http://schemas.microsoft.com/sharepoint/v3/contenttype/forms"/>
  </ds:schemaRefs>
</ds:datastoreItem>
</file>

<file path=customXml/itemProps3.xml><?xml version="1.0" encoding="utf-8"?>
<ds:datastoreItem xmlns:ds="http://schemas.openxmlformats.org/officeDocument/2006/customXml" ds:itemID="{4FA2FA72-3544-4E19-A9B3-7CF817BD75EE}">
  <ds:schemaRefs>
    <ds:schemaRef ds:uri="http://schemas.microsoft.com/office/2006/metadata/properties"/>
    <ds:schemaRef ds:uri="http://schemas.microsoft.com/office/infopath/2007/PartnerControls"/>
    <ds:schemaRef ds:uri="b05535cf-ad12-48fb-af78-a90cc5bc7900"/>
  </ds:schemaRefs>
</ds:datastoreItem>
</file>

<file path=docProps/app.xml><?xml version="1.0" encoding="utf-8"?>
<Properties xmlns="http://schemas.openxmlformats.org/officeDocument/2006/extended-properties" xmlns:vt="http://schemas.openxmlformats.org/officeDocument/2006/docPropsVTypes">
  <Template>Presentation-WithoutNumbers_2A</Template>
  <TotalTime>79</TotalTime>
  <Words>768</Words>
  <Application>Microsoft Office PowerPoint</Application>
  <PresentationFormat>On-screen Show (4:3)</PresentationFormat>
  <Paragraphs>108</Paragraphs>
  <Slides>18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Courier New</vt:lpstr>
      <vt:lpstr>ITC Berkeley Oldstyle Medium</vt:lpstr>
      <vt:lpstr>Times</vt:lpstr>
      <vt:lpstr>Times New Roman</vt:lpstr>
      <vt:lpstr>Univers 47 Condensed Light</vt:lpstr>
      <vt:lpstr>Univers 75 Black</vt:lpstr>
      <vt:lpstr>Wingdings</vt:lpstr>
      <vt:lpstr>Custom Design</vt:lpstr>
      <vt:lpstr>PowerPoint Presentation</vt:lpstr>
      <vt:lpstr>PowerPoint Presentation</vt:lpstr>
      <vt:lpstr>PowerPoint Presentation</vt:lpstr>
      <vt:lpstr>Identity Governance Project Update</vt:lpstr>
      <vt:lpstr>Identity Governance Project Update </vt:lpstr>
      <vt:lpstr>Application Dashboard Transition</vt:lpstr>
      <vt:lpstr>MFA and Self-Service Password Reset Options:</vt:lpstr>
      <vt:lpstr>Coming Soon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Schroeder, Jennifer [FINDL]</dc:creator>
  <cp:lastModifiedBy>Schroeder, Jennifer [FINDL]</cp:lastModifiedBy>
  <cp:revision>118</cp:revision>
  <dcterms:created xsi:type="dcterms:W3CDTF">2024-08-16T20:42:54Z</dcterms:created>
  <dcterms:modified xsi:type="dcterms:W3CDTF">2024-09-05T16:27:43Z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0x01010008E09A1A04685F488E46FB8BB66D7460</vt:lpwstr>
  </property>
  <property fmtid="{D5CDD505-2E9C-101B-9397-08002B2CF9AE}" pid="3" name="MediaServiceImageTags">
    <vt:lpwstr/>
  </property>
</Properties>
</file>